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6" r:id="rId8"/>
    <p:sldId id="267" r:id="rId9"/>
    <p:sldId id="268" r:id="rId10"/>
    <p:sldId id="269" r:id="rId11"/>
    <p:sldId id="262" r:id="rId12"/>
    <p:sldId id="263" r:id="rId13"/>
    <p:sldId id="264" r:id="rId14"/>
    <p:sldId id="265" r:id="rId15"/>
    <p:sldId id="270" r:id="rId16"/>
    <p:sldId id="271" r:id="rId17"/>
    <p:sldId id="272" r:id="rId18"/>
    <p:sldId id="273" r:id="rId19"/>
    <p:sldId id="274" r:id="rId20"/>
    <p:sldId id="275" r:id="rId21"/>
    <p:sldId id="281" r:id="rId22"/>
    <p:sldId id="282" r:id="rId23"/>
    <p:sldId id="283" r:id="rId24"/>
    <p:sldId id="276" r:id="rId25"/>
    <p:sldId id="277" r:id="rId26"/>
    <p:sldId id="278" r:id="rId27"/>
    <p:sldId id="279" r:id="rId28"/>
    <p:sldId id="280"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Havo 4 Lesbrief Vervoer</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51654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Constanten kosten</a:t>
            </a:r>
            <a:br>
              <a:rPr lang="nl-NL" dirty="0" smtClean="0"/>
            </a:br>
            <a:r>
              <a:rPr lang="nl-NL" dirty="0" smtClean="0"/>
              <a:t>(2 minuten zelfstandig)</a:t>
            </a:r>
            <a:endParaRPr lang="nl-NL" dirty="0"/>
          </a:p>
        </p:txBody>
      </p:sp>
      <p:sp>
        <p:nvSpPr>
          <p:cNvPr id="3" name="Tijdelijke aanduiding voor inhoud 2"/>
          <p:cNvSpPr>
            <a:spLocks noGrp="1"/>
          </p:cNvSpPr>
          <p:nvPr>
            <p:ph idx="1"/>
          </p:nvPr>
        </p:nvSpPr>
        <p:spPr>
          <a:xfrm>
            <a:off x="677334" y="1930400"/>
            <a:ext cx="8612265" cy="4699000"/>
          </a:xfrm>
        </p:spPr>
        <p:txBody>
          <a:bodyPr>
            <a:normAutofit fontScale="85000" lnSpcReduction="10000"/>
          </a:bodyPr>
          <a:lstStyle/>
          <a:p>
            <a:r>
              <a:rPr lang="nl-NL" sz="2500" dirty="0" smtClean="0"/>
              <a:t>Bedenk voor jezelf een bedrijfje wat je kan beginnen en bedenk welke kosten die je maakt constant zijn.</a:t>
            </a:r>
          </a:p>
          <a:p>
            <a:endParaRPr lang="nl-NL" sz="2500" dirty="0"/>
          </a:p>
          <a:p>
            <a:r>
              <a:rPr lang="nl-NL" sz="2500" dirty="0" smtClean="0"/>
              <a:t>Wat zijn gemiddelde constante kosten?</a:t>
            </a:r>
          </a:p>
          <a:p>
            <a:r>
              <a:rPr lang="nl-NL" sz="2500" dirty="0" smtClean="0"/>
              <a:t>Je constanten kosten verdeeld over alle gemaakte producten, je gemiddelde constante kosten worden dus steeds lager.</a:t>
            </a:r>
          </a:p>
          <a:p>
            <a:r>
              <a:rPr lang="nl-NL" sz="2500" dirty="0" smtClean="0"/>
              <a:t>Stel je hebt 100 euro constante kosten en je maakt 1 product, dan zijn de gemiddelde constante kosten per product 100 (tenslotte je verdeeld alle constanten kosten over 1 gemaakt product)</a:t>
            </a:r>
          </a:p>
          <a:p>
            <a:r>
              <a:rPr lang="nl-NL" sz="2500" dirty="0" smtClean="0"/>
              <a:t>Stel je hebt 100 euro constante kosten en maakt 100 producten, dan zijn je gemiddelde constante kosten per product 1 (tenslotte je verdiend alle constanten kosten over 100 gemaakte producten).</a:t>
            </a:r>
          </a:p>
          <a:p>
            <a:endParaRPr lang="nl-NL" sz="2500" dirty="0"/>
          </a:p>
        </p:txBody>
      </p:sp>
    </p:spTree>
    <p:extLst>
      <p:ext uri="{BB962C8B-B14F-4D97-AF65-F5344CB8AC3E}">
        <p14:creationId xmlns:p14="http://schemas.microsoft.com/office/powerpoint/2010/main" val="138038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Constante kosten.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Hoe berekenen we de totale constante kosten?</a:t>
            </a:r>
          </a:p>
          <a:p>
            <a:r>
              <a:rPr lang="nl-NL" sz="2500" dirty="0" smtClean="0"/>
              <a:t>Vaak gegeven.</a:t>
            </a:r>
          </a:p>
          <a:p>
            <a:r>
              <a:rPr lang="nl-NL" sz="2500" dirty="0" smtClean="0"/>
              <a:t>Of gemiddelde constante kosten * de afzet (vanaf nu noemen we dat Q)</a:t>
            </a:r>
          </a:p>
          <a:p>
            <a:endParaRPr lang="nl-NL" sz="2500" dirty="0"/>
          </a:p>
          <a:p>
            <a:r>
              <a:rPr lang="nl-NL" sz="2500" dirty="0" smtClean="0"/>
              <a:t>Hoe bereken ne we de gemiddelde constante kosten?</a:t>
            </a:r>
            <a:br>
              <a:rPr lang="nl-NL" sz="2500" dirty="0" smtClean="0"/>
            </a:br>
            <a:r>
              <a:rPr lang="nl-NL" sz="2500" dirty="0" smtClean="0"/>
              <a:t>Totale constante kosten / </a:t>
            </a:r>
            <a:r>
              <a:rPr lang="nl-NL" sz="2500" dirty="0" smtClean="0"/>
              <a:t>Q</a:t>
            </a:r>
          </a:p>
          <a:p>
            <a:r>
              <a:rPr lang="nl-NL" sz="2500" b="1" dirty="0" smtClean="0"/>
              <a:t>De gemiddelde constante kosten worden steeds kleiner als we meer producten gaan verkopen!</a:t>
            </a:r>
            <a:endParaRPr lang="nl-NL" sz="2500" b="1" dirty="0"/>
          </a:p>
        </p:txBody>
      </p:sp>
    </p:spTree>
    <p:extLst>
      <p:ext uri="{BB962C8B-B14F-4D97-AF65-F5344CB8AC3E}">
        <p14:creationId xmlns:p14="http://schemas.microsoft.com/office/powerpoint/2010/main" val="130036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variabele kosten.</a:t>
            </a:r>
            <a:endParaRPr lang="nl-NL" dirty="0"/>
          </a:p>
        </p:txBody>
      </p:sp>
      <p:sp>
        <p:nvSpPr>
          <p:cNvPr id="3" name="Tijdelijke aanduiding voor inhoud 2"/>
          <p:cNvSpPr>
            <a:spLocks noGrp="1"/>
          </p:cNvSpPr>
          <p:nvPr>
            <p:ph idx="1"/>
          </p:nvPr>
        </p:nvSpPr>
        <p:spPr/>
        <p:txBody>
          <a:bodyPr>
            <a:normAutofit/>
          </a:bodyPr>
          <a:lstStyle/>
          <a:p>
            <a:r>
              <a:rPr lang="nl-NL" sz="2500" dirty="0" smtClean="0"/>
              <a:t>Hoe berekenen we de totale variabele kosten?</a:t>
            </a:r>
          </a:p>
          <a:p>
            <a:r>
              <a:rPr lang="nl-NL" sz="2500" dirty="0" smtClean="0"/>
              <a:t>Gemiddelde variabele kosten * de afzet</a:t>
            </a:r>
          </a:p>
          <a:p>
            <a:endParaRPr lang="nl-NL" sz="2500" dirty="0"/>
          </a:p>
          <a:p>
            <a:r>
              <a:rPr lang="nl-NL" sz="2500" dirty="0" smtClean="0"/>
              <a:t>Hoe bereken ne we de gemiddelde variabele kosten?</a:t>
            </a:r>
            <a:br>
              <a:rPr lang="nl-NL" sz="2500" dirty="0" smtClean="0"/>
            </a:br>
            <a:r>
              <a:rPr lang="nl-NL" sz="2500" dirty="0" smtClean="0"/>
              <a:t>Totale variabele kosten / Q</a:t>
            </a:r>
            <a:endParaRPr lang="nl-NL" sz="2500" dirty="0"/>
          </a:p>
        </p:txBody>
      </p:sp>
    </p:spTree>
    <p:extLst>
      <p:ext uri="{BB962C8B-B14F-4D97-AF65-F5344CB8AC3E}">
        <p14:creationId xmlns:p14="http://schemas.microsoft.com/office/powerpoint/2010/main" val="419507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Totale kosten</a:t>
            </a:r>
            <a:endParaRPr lang="nl-NL" dirty="0"/>
          </a:p>
        </p:txBody>
      </p:sp>
      <p:sp>
        <p:nvSpPr>
          <p:cNvPr id="3" name="Tijdelijke aanduiding voor inhoud 2"/>
          <p:cNvSpPr>
            <a:spLocks noGrp="1"/>
          </p:cNvSpPr>
          <p:nvPr>
            <p:ph idx="1"/>
          </p:nvPr>
        </p:nvSpPr>
        <p:spPr>
          <a:xfrm>
            <a:off x="90152" y="1159099"/>
            <a:ext cx="9183850" cy="4882263"/>
          </a:xfrm>
        </p:spPr>
        <p:txBody>
          <a:bodyPr>
            <a:noAutofit/>
          </a:bodyPr>
          <a:lstStyle/>
          <a:p>
            <a:r>
              <a:rPr lang="nl-NL" sz="2400" b="1" dirty="0" smtClean="0"/>
              <a:t>Hoe berekenen we de totale kosten?</a:t>
            </a:r>
          </a:p>
          <a:p>
            <a:r>
              <a:rPr lang="nl-NL" sz="2400" b="1" dirty="0" smtClean="0"/>
              <a:t>2 mogelijkheden</a:t>
            </a:r>
          </a:p>
          <a:p>
            <a:r>
              <a:rPr lang="nl-NL" sz="2400" b="1" dirty="0" smtClean="0"/>
              <a:t>Totale constante kosten + totale variabele kosten = totale kosten.</a:t>
            </a:r>
          </a:p>
          <a:p>
            <a:r>
              <a:rPr lang="nl-NL" sz="2400" b="1" dirty="0" smtClean="0"/>
              <a:t>Gemiddeld totale kosten * Q = totale kosten.</a:t>
            </a:r>
            <a:endParaRPr lang="nl-NL" sz="2400" b="1" dirty="0"/>
          </a:p>
          <a:p>
            <a:endParaRPr lang="nl-NL" sz="2400" b="1" dirty="0" smtClean="0"/>
          </a:p>
          <a:p>
            <a:r>
              <a:rPr lang="nl-NL" sz="2400" b="1" dirty="0" smtClean="0"/>
              <a:t>Hoe berekenen we de gemiddelde totale kosten?</a:t>
            </a:r>
          </a:p>
          <a:p>
            <a:r>
              <a:rPr lang="nl-NL" sz="2400" b="1" dirty="0" smtClean="0"/>
              <a:t>2 mogelijkheden</a:t>
            </a:r>
          </a:p>
          <a:p>
            <a:r>
              <a:rPr lang="nl-NL" sz="2400" b="1" dirty="0" smtClean="0"/>
              <a:t>Totale kosten / Q = gemiddelde variabele kosten</a:t>
            </a:r>
          </a:p>
          <a:p>
            <a:r>
              <a:rPr lang="nl-NL" sz="2400" b="1" dirty="0" smtClean="0"/>
              <a:t>Totale constante kosten/ Q + totale variabele kosten /Q = gemiddelde variabele kosten</a:t>
            </a:r>
            <a:endParaRPr lang="nl-NL" sz="2400" b="1" dirty="0"/>
          </a:p>
        </p:txBody>
      </p:sp>
    </p:spTree>
    <p:extLst>
      <p:ext uri="{BB962C8B-B14F-4D97-AF65-F5344CB8AC3E}">
        <p14:creationId xmlns:p14="http://schemas.microsoft.com/office/powerpoint/2010/main" val="399386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57726"/>
            <a:ext cx="8596668" cy="1320800"/>
          </a:xfrm>
        </p:spPr>
        <p:txBody>
          <a:bodyPr/>
          <a:lstStyle/>
          <a:p>
            <a:r>
              <a:rPr lang="nl-NL" dirty="0" smtClean="0"/>
              <a:t>We beginnen een bedrijf.</a:t>
            </a:r>
            <a:br>
              <a:rPr lang="nl-NL" dirty="0" smtClean="0"/>
            </a:br>
            <a:endParaRPr lang="nl-NL" dirty="0"/>
          </a:p>
        </p:txBody>
      </p:sp>
      <p:sp>
        <p:nvSpPr>
          <p:cNvPr id="3" name="Tijdelijke aanduiding voor inhoud 2"/>
          <p:cNvSpPr>
            <a:spLocks noGrp="1"/>
          </p:cNvSpPr>
          <p:nvPr>
            <p:ph idx="1"/>
          </p:nvPr>
        </p:nvSpPr>
        <p:spPr/>
        <p:txBody>
          <a:bodyPr>
            <a:noAutofit/>
          </a:bodyPr>
          <a:lstStyle/>
          <a:p>
            <a:r>
              <a:rPr lang="nl-NL" sz="2500" dirty="0" smtClean="0"/>
              <a:t>Als we kijken naar de zojuist besproken formules</a:t>
            </a:r>
          </a:p>
          <a:p>
            <a:r>
              <a:rPr lang="nl-NL" sz="2500" dirty="0" smtClean="0"/>
              <a:t>Wat is een voorwaarde voordat we beginnen met ons bedrijf?</a:t>
            </a:r>
          </a:p>
          <a:p>
            <a:r>
              <a:rPr lang="nl-NL" sz="2500" dirty="0" smtClean="0"/>
              <a:t>Welke formules moeten minimaal aan elkaar gelijk zijn?</a:t>
            </a:r>
            <a:endParaRPr lang="nl-NL" sz="2500" dirty="0"/>
          </a:p>
          <a:p>
            <a:r>
              <a:rPr lang="nl-NL" sz="2500" dirty="0" smtClean="0"/>
              <a:t>totale kosten = totale omzet</a:t>
            </a:r>
          </a:p>
          <a:p>
            <a:r>
              <a:rPr lang="nl-NL" sz="2500" dirty="0" smtClean="0"/>
              <a:t>Waarom?</a:t>
            </a:r>
          </a:p>
          <a:p>
            <a:r>
              <a:rPr lang="nl-NL" sz="2500" dirty="0" smtClean="0"/>
              <a:t>In dat geval maken we geen winst of verlies</a:t>
            </a:r>
          </a:p>
          <a:p>
            <a:r>
              <a:rPr lang="nl-NL" sz="2500" dirty="0" smtClean="0"/>
              <a:t>Dit noemen we break even of quitte spelen.</a:t>
            </a:r>
            <a:endParaRPr lang="nl-NL" sz="2500" dirty="0"/>
          </a:p>
        </p:txBody>
      </p:sp>
    </p:spTree>
    <p:extLst>
      <p:ext uri="{BB962C8B-B14F-4D97-AF65-F5344CB8AC3E}">
        <p14:creationId xmlns:p14="http://schemas.microsoft.com/office/powerpoint/2010/main" val="276294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67138"/>
          <a:stretch/>
        </p:blipFill>
        <p:spPr>
          <a:xfrm>
            <a:off x="0" y="-1"/>
            <a:ext cx="4006516" cy="2516847"/>
          </a:xfrm>
          <a:prstGeom prst="rect">
            <a:avLst/>
          </a:prstGeom>
        </p:spPr>
      </p:pic>
      <p:pic>
        <p:nvPicPr>
          <p:cNvPr id="5" name="Afbeelding 4"/>
          <p:cNvPicPr>
            <a:picLocks noChangeAspect="1"/>
          </p:cNvPicPr>
          <p:nvPr/>
        </p:nvPicPr>
        <p:blipFill rotWithShape="1">
          <a:blip r:embed="rId2"/>
          <a:srcRect r="45132"/>
          <a:stretch/>
        </p:blipFill>
        <p:spPr>
          <a:xfrm>
            <a:off x="0" y="-1"/>
            <a:ext cx="6689558" cy="2516847"/>
          </a:xfrm>
          <a:prstGeom prst="rect">
            <a:avLst/>
          </a:prstGeom>
        </p:spPr>
      </p:pic>
      <p:pic>
        <p:nvPicPr>
          <p:cNvPr id="6" name="Afbeelding 5"/>
          <p:cNvPicPr>
            <a:picLocks noChangeAspect="1"/>
          </p:cNvPicPr>
          <p:nvPr/>
        </p:nvPicPr>
        <p:blipFill rotWithShape="1">
          <a:blip r:embed="rId2"/>
          <a:srcRect r="23125"/>
          <a:stretch/>
        </p:blipFill>
        <p:spPr>
          <a:xfrm>
            <a:off x="0" y="-1"/>
            <a:ext cx="9372600" cy="2516847"/>
          </a:xfrm>
          <a:prstGeom prst="rect">
            <a:avLst/>
          </a:prstGeom>
        </p:spPr>
      </p:pic>
      <p:pic>
        <p:nvPicPr>
          <p:cNvPr id="7" name="Afbeelding 6"/>
          <p:cNvPicPr>
            <a:picLocks noChangeAspect="1"/>
          </p:cNvPicPr>
          <p:nvPr/>
        </p:nvPicPr>
        <p:blipFill>
          <a:blip r:embed="rId2"/>
          <a:stretch>
            <a:fillRect/>
          </a:stretch>
        </p:blipFill>
        <p:spPr>
          <a:xfrm>
            <a:off x="0" y="-1"/>
            <a:ext cx="12192000" cy="2516847"/>
          </a:xfrm>
          <a:prstGeom prst="rect">
            <a:avLst/>
          </a:prstGeom>
        </p:spPr>
      </p:pic>
    </p:spTree>
    <p:extLst>
      <p:ext uri="{BB962C8B-B14F-4D97-AF65-F5344CB8AC3E}">
        <p14:creationId xmlns:p14="http://schemas.microsoft.com/office/powerpoint/2010/main" val="122728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5149516" cy="6897641"/>
          </a:xfrm>
          <a:prstGeom prst="rect">
            <a:avLst/>
          </a:prstGeom>
        </p:spPr>
      </p:pic>
      <p:pic>
        <p:nvPicPr>
          <p:cNvPr id="5" name="Afbeelding 4"/>
          <p:cNvPicPr>
            <a:picLocks noChangeAspect="1"/>
          </p:cNvPicPr>
          <p:nvPr/>
        </p:nvPicPr>
        <p:blipFill>
          <a:blip r:embed="rId3"/>
          <a:stretch>
            <a:fillRect/>
          </a:stretch>
        </p:blipFill>
        <p:spPr>
          <a:xfrm>
            <a:off x="5149515" y="19050"/>
            <a:ext cx="6870031" cy="990870"/>
          </a:xfrm>
          <a:prstGeom prst="rect">
            <a:avLst/>
          </a:prstGeom>
        </p:spPr>
      </p:pic>
      <p:pic>
        <p:nvPicPr>
          <p:cNvPr id="7" name="Afbeelding 6"/>
          <p:cNvPicPr>
            <a:picLocks noChangeAspect="1"/>
          </p:cNvPicPr>
          <p:nvPr/>
        </p:nvPicPr>
        <p:blipFill rotWithShape="1">
          <a:blip r:embed="rId4"/>
          <a:srcRect r="66941" b="-1506"/>
          <a:stretch/>
        </p:blipFill>
        <p:spPr>
          <a:xfrm>
            <a:off x="4506999" y="894085"/>
            <a:ext cx="4030579" cy="2554735"/>
          </a:xfrm>
          <a:prstGeom prst="rect">
            <a:avLst/>
          </a:prstGeom>
        </p:spPr>
      </p:pic>
      <p:pic>
        <p:nvPicPr>
          <p:cNvPr id="8" name="Afbeelding 7"/>
          <p:cNvPicPr>
            <a:picLocks noChangeAspect="1"/>
          </p:cNvPicPr>
          <p:nvPr/>
        </p:nvPicPr>
        <p:blipFill rotWithShape="1">
          <a:blip r:embed="rId4"/>
          <a:srcRect r="45132"/>
          <a:stretch/>
        </p:blipFill>
        <p:spPr>
          <a:xfrm>
            <a:off x="4506998" y="913028"/>
            <a:ext cx="7685002" cy="2891368"/>
          </a:xfrm>
          <a:prstGeom prst="rect">
            <a:avLst/>
          </a:prstGeom>
        </p:spPr>
      </p:pic>
      <p:pic>
        <p:nvPicPr>
          <p:cNvPr id="9" name="Tijdelijke aanduiding voor inhoud 8"/>
          <p:cNvPicPr>
            <a:picLocks noGrp="1" noChangeAspect="1"/>
          </p:cNvPicPr>
          <p:nvPr>
            <p:ph idx="1"/>
          </p:nvPr>
        </p:nvPicPr>
        <p:blipFill rotWithShape="1">
          <a:blip r:embed="rId4"/>
          <a:srcRect l="54377"/>
          <a:stretch/>
        </p:blipFill>
        <p:spPr>
          <a:xfrm>
            <a:off x="4632158" y="3336712"/>
            <a:ext cx="7471609" cy="3380711"/>
          </a:xfrm>
          <a:prstGeom prst="rect">
            <a:avLst/>
          </a:prstGeom>
        </p:spPr>
      </p:pic>
    </p:spTree>
    <p:extLst>
      <p:ext uri="{BB962C8B-B14F-4D97-AF65-F5344CB8AC3E}">
        <p14:creationId xmlns:p14="http://schemas.microsoft.com/office/powerpoint/2010/main" val="280972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4013200"/>
          </a:xfrm>
          <a:prstGeom prst="rect">
            <a:avLst/>
          </a:prstGeom>
        </p:spPr>
      </p:pic>
    </p:spTree>
    <p:extLst>
      <p:ext uri="{BB962C8B-B14F-4D97-AF65-F5344CB8AC3E}">
        <p14:creationId xmlns:p14="http://schemas.microsoft.com/office/powerpoint/2010/main" val="355296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6870032" cy="6824232"/>
          </a:xfrm>
          <a:prstGeom prst="rect">
            <a:avLst/>
          </a:prstGeom>
        </p:spPr>
      </p:pic>
    </p:spTree>
    <p:extLst>
      <p:ext uri="{BB962C8B-B14F-4D97-AF65-F5344CB8AC3E}">
        <p14:creationId xmlns:p14="http://schemas.microsoft.com/office/powerpoint/2010/main" val="50803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9696"/>
          <a:stretch/>
        </p:blipFill>
        <p:spPr>
          <a:xfrm>
            <a:off x="0" y="0"/>
            <a:ext cx="12192000" cy="2009274"/>
          </a:xfrm>
          <a:prstGeom prst="rect">
            <a:avLst/>
          </a:prstGeom>
        </p:spPr>
      </p:pic>
      <p:pic>
        <p:nvPicPr>
          <p:cNvPr id="5" name="Afbeelding 4"/>
          <p:cNvPicPr>
            <a:picLocks noChangeAspect="1"/>
          </p:cNvPicPr>
          <p:nvPr/>
        </p:nvPicPr>
        <p:blipFill rotWithShape="1">
          <a:blip r:embed="rId2"/>
          <a:srcRect b="50766"/>
          <a:stretch/>
        </p:blipFill>
        <p:spPr>
          <a:xfrm>
            <a:off x="0" y="0"/>
            <a:ext cx="12192000" cy="2454442"/>
          </a:xfrm>
          <a:prstGeom prst="rect">
            <a:avLst/>
          </a:prstGeom>
        </p:spPr>
      </p:pic>
      <p:pic>
        <p:nvPicPr>
          <p:cNvPr id="6" name="Afbeelding 5"/>
          <p:cNvPicPr>
            <a:picLocks noChangeAspect="1"/>
          </p:cNvPicPr>
          <p:nvPr/>
        </p:nvPicPr>
        <p:blipFill rotWithShape="1">
          <a:blip r:embed="rId2"/>
          <a:srcRect b="20840"/>
          <a:stretch/>
        </p:blipFill>
        <p:spPr>
          <a:xfrm>
            <a:off x="0" y="0"/>
            <a:ext cx="12192000" cy="3946358"/>
          </a:xfrm>
          <a:prstGeom prst="rect">
            <a:avLst/>
          </a:prstGeom>
        </p:spPr>
      </p:pic>
      <p:pic>
        <p:nvPicPr>
          <p:cNvPr id="7" name="Afbeelding 6"/>
          <p:cNvPicPr>
            <a:picLocks noChangeAspect="1"/>
          </p:cNvPicPr>
          <p:nvPr/>
        </p:nvPicPr>
        <p:blipFill>
          <a:blip r:embed="rId2"/>
          <a:stretch>
            <a:fillRect/>
          </a:stretch>
        </p:blipFill>
        <p:spPr>
          <a:xfrm>
            <a:off x="0" y="0"/>
            <a:ext cx="12192000" cy="4985288"/>
          </a:xfrm>
          <a:prstGeom prst="rect">
            <a:avLst/>
          </a:prstGeom>
        </p:spPr>
      </p:pic>
    </p:spTree>
    <p:extLst>
      <p:ext uri="{BB962C8B-B14F-4D97-AF65-F5344CB8AC3E}">
        <p14:creationId xmlns:p14="http://schemas.microsoft.com/office/powerpoint/2010/main" val="394376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 voor de aankomende 3 lessen.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aankomende 2 lessen gaan we oefenopgaves maken van H2 en H3.</a:t>
            </a:r>
          </a:p>
          <a:p>
            <a:r>
              <a:rPr lang="nl-NL" sz="2500" dirty="0" smtClean="0"/>
              <a:t>De laatste les zal ik alle theorie van H1 en H2 herhalen + de begrippen van crisis. Let op, zorg dat je ook de opdrachten van crisis hebt geoefend, we vragen zowel begrippen als toepassingsvermogen van de begrippen.</a:t>
            </a:r>
          </a:p>
          <a:p>
            <a:r>
              <a:rPr lang="nl-NL" sz="2500" dirty="0" smtClean="0"/>
              <a:t>Voor de oefenopgaves heb ik tevens antwoordmodellen geprint, ik bespreek ze klassikaal na, vind je dat het te lang duurt / te traag gaat / te snel / te saai om ff op te letten, vraag dan even om een antwoordmodel.</a:t>
            </a:r>
          </a:p>
          <a:p>
            <a:endParaRPr lang="nl-NL" sz="2500" dirty="0"/>
          </a:p>
        </p:txBody>
      </p:sp>
    </p:spTree>
    <p:extLst>
      <p:ext uri="{BB962C8B-B14F-4D97-AF65-F5344CB8AC3E}">
        <p14:creationId xmlns:p14="http://schemas.microsoft.com/office/powerpoint/2010/main" val="3078557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Prijsbepalen.</a:t>
            </a:r>
            <a:endParaRPr lang="nl-NL" dirty="0"/>
          </a:p>
        </p:txBody>
      </p:sp>
      <p:sp>
        <p:nvSpPr>
          <p:cNvPr id="3" name="Tijdelijke aanduiding voor inhoud 2"/>
          <p:cNvSpPr>
            <a:spLocks noGrp="1"/>
          </p:cNvSpPr>
          <p:nvPr>
            <p:ph idx="1"/>
          </p:nvPr>
        </p:nvSpPr>
        <p:spPr>
          <a:xfrm>
            <a:off x="360947" y="1323475"/>
            <a:ext cx="8913055" cy="4717888"/>
          </a:xfrm>
        </p:spPr>
        <p:txBody>
          <a:bodyPr>
            <a:noAutofit/>
          </a:bodyPr>
          <a:lstStyle/>
          <a:p>
            <a:r>
              <a:rPr lang="nl-NL" sz="2500" dirty="0" smtClean="0"/>
              <a:t>We gaan toetreden tot een nieuwe markt. Waar moeten we rekening mee houden?</a:t>
            </a:r>
          </a:p>
          <a:p>
            <a:r>
              <a:rPr lang="nl-NL" sz="2500" dirty="0" smtClean="0"/>
              <a:t>Wanneer maken we geen verlies meer?</a:t>
            </a:r>
          </a:p>
          <a:p>
            <a:r>
              <a:rPr lang="nl-NL" sz="2500" dirty="0" smtClean="0"/>
              <a:t>Dit was bij het break-even punt.</a:t>
            </a:r>
          </a:p>
          <a:p>
            <a:r>
              <a:rPr lang="nl-NL" sz="2500" dirty="0" smtClean="0"/>
              <a:t>Het break-even punt is afhankelijk hoeveel stukjes je verkoopt, en welke prijs je ze verkoopt.</a:t>
            </a:r>
          </a:p>
          <a:p>
            <a:r>
              <a:rPr lang="nl-NL" sz="2500" dirty="0" smtClean="0"/>
              <a:t>Namelijk: hoe duurder je de fietsen verkoopt, hoe minder je ervan hoeft te verkopen voordat je geen verlies meer maakt.</a:t>
            </a:r>
          </a:p>
          <a:p>
            <a:r>
              <a:rPr lang="nl-NL" sz="2500" dirty="0" smtClean="0"/>
              <a:t>Wel heel belangrijk! Hoe duurder je de fietsen verkoopt, hoe minder fietsen je ook zal verkopen.</a:t>
            </a:r>
          </a:p>
          <a:p>
            <a:r>
              <a:rPr lang="nl-NL" sz="2500" dirty="0" smtClean="0"/>
              <a:t>Dus juiste balans vinden tussen de prijs en de afzet.</a:t>
            </a:r>
            <a:endParaRPr lang="nl-NL" sz="2500" dirty="0"/>
          </a:p>
        </p:txBody>
      </p:sp>
    </p:spTree>
    <p:extLst>
      <p:ext uri="{BB962C8B-B14F-4D97-AF65-F5344CB8AC3E}">
        <p14:creationId xmlns:p14="http://schemas.microsoft.com/office/powerpoint/2010/main" val="176304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zien we?</a:t>
            </a:r>
            <a:endParaRPr lang="nl-NL" dirty="0"/>
          </a:p>
        </p:txBody>
      </p:sp>
      <p:sp>
        <p:nvSpPr>
          <p:cNvPr id="3" name="Tijdelijke aanduiding voor inhoud 2"/>
          <p:cNvSpPr>
            <a:spLocks noGrp="1"/>
          </p:cNvSpPr>
          <p:nvPr>
            <p:ph idx="1"/>
          </p:nvPr>
        </p:nvSpPr>
        <p:spPr>
          <a:xfrm>
            <a:off x="300789" y="1335505"/>
            <a:ext cx="9661358" cy="4957011"/>
          </a:xfrm>
        </p:spPr>
        <p:txBody>
          <a:bodyPr>
            <a:normAutofit/>
          </a:bodyPr>
          <a:lstStyle/>
          <a:p>
            <a:r>
              <a:rPr lang="nl-NL" sz="2500" dirty="0" smtClean="0"/>
              <a:t>Stel je verkoopt fietsen voor 2.250.</a:t>
            </a:r>
          </a:p>
          <a:p>
            <a:r>
              <a:rPr lang="nl-NL" sz="2500" dirty="0" smtClean="0"/>
              <a:t>Het maken van deze fiets kost 1.850.</a:t>
            </a:r>
          </a:p>
          <a:p>
            <a:r>
              <a:rPr lang="nl-NL" sz="2500" dirty="0" smtClean="0"/>
              <a:t>Bij hoeveel fietsen is je winst maximaal?</a:t>
            </a:r>
          </a:p>
          <a:p>
            <a:r>
              <a:rPr lang="nl-NL" sz="2500" dirty="0" smtClean="0"/>
              <a:t>Als je zoveel mogelijk producten verkoopt, tenslotte elk extra product levert 400 extra winst op (2.250 – 1.850)</a:t>
            </a:r>
          </a:p>
          <a:p>
            <a:r>
              <a:rPr lang="nl-NL" sz="2500" dirty="0" smtClean="0"/>
              <a:t>Cq je verdiend nu altijd meer per fiets dan dat het kost.</a:t>
            </a:r>
          </a:p>
          <a:p>
            <a:r>
              <a:rPr lang="nl-NL" sz="2500" dirty="0" smtClean="0"/>
              <a:t>Je gaat dus net zoveel produceren als je productiecapaciteit.</a:t>
            </a:r>
          </a:p>
          <a:p>
            <a:r>
              <a:rPr lang="nl-NL" sz="2500" dirty="0" smtClean="0"/>
              <a:t>In formule vorm zou TO eruit zien als : P * Q, dus 2250q</a:t>
            </a:r>
          </a:p>
          <a:p>
            <a:r>
              <a:rPr lang="nl-NL" sz="2500" dirty="0" smtClean="0"/>
              <a:t>TK ziet eruit als TCK + TVK = TCK + 1850q. (TCK weten we niet).</a:t>
            </a:r>
            <a:endParaRPr lang="nl-NL" sz="2500" dirty="0"/>
          </a:p>
        </p:txBody>
      </p:sp>
    </p:spTree>
    <p:extLst>
      <p:ext uri="{BB962C8B-B14F-4D97-AF65-F5344CB8AC3E}">
        <p14:creationId xmlns:p14="http://schemas.microsoft.com/office/powerpoint/2010/main" val="37303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8442" y="108284"/>
            <a:ext cx="9105560" cy="1822116"/>
          </a:xfrm>
        </p:spPr>
        <p:txBody>
          <a:bodyPr/>
          <a:lstStyle/>
          <a:p>
            <a:r>
              <a:rPr lang="nl-NL" dirty="0" smtClean="0"/>
              <a:t>Maar nu?</a:t>
            </a:r>
            <a:endParaRPr lang="nl-NL" dirty="0"/>
          </a:p>
        </p:txBody>
      </p:sp>
      <p:sp>
        <p:nvSpPr>
          <p:cNvPr id="3" name="Tijdelijke aanduiding voor inhoud 2"/>
          <p:cNvSpPr>
            <a:spLocks noGrp="1"/>
          </p:cNvSpPr>
          <p:nvPr>
            <p:ph idx="1"/>
          </p:nvPr>
        </p:nvSpPr>
        <p:spPr>
          <a:xfrm>
            <a:off x="84221" y="625643"/>
            <a:ext cx="9189781" cy="5415720"/>
          </a:xfrm>
        </p:spPr>
        <p:txBody>
          <a:bodyPr>
            <a:noAutofit/>
          </a:bodyPr>
          <a:lstStyle/>
          <a:p>
            <a:r>
              <a:rPr lang="nl-NL" sz="2500" dirty="0" smtClean="0"/>
              <a:t>Stel dat je nog steeds je fietsen verkoopt voor 2.250. </a:t>
            </a:r>
            <a:endParaRPr lang="nl-NL" sz="2500" dirty="0"/>
          </a:p>
          <a:p>
            <a:r>
              <a:rPr lang="nl-NL" sz="2500" dirty="0" smtClean="0"/>
              <a:t>Alleen nu nemen de variabele kosten per fiets toe naarmate je meer fietsen gaat maken?</a:t>
            </a:r>
          </a:p>
          <a:p>
            <a:r>
              <a:rPr lang="nl-NL" sz="2500" dirty="0" smtClean="0"/>
              <a:t>Stel een extra fiets maken kost 2000 euro, gaan we die fietsen maken?</a:t>
            </a:r>
          </a:p>
          <a:p>
            <a:r>
              <a:rPr lang="nl-NL" sz="2500" dirty="0" smtClean="0"/>
              <a:t>Stel een extra fiets maken kost 2200 euro, gaan we die maken?</a:t>
            </a:r>
          </a:p>
          <a:p>
            <a:r>
              <a:rPr lang="nl-NL" sz="2500" dirty="0" smtClean="0"/>
              <a:t>Stel een extra fiets maken kost 2251 euro, gaan we die maken?</a:t>
            </a:r>
          </a:p>
          <a:p>
            <a:r>
              <a:rPr lang="nl-NL" sz="2500" dirty="0" smtClean="0"/>
              <a:t>Zolang de kosten extra fiets lager zijn dan de prijs van een extra fiets blijven we fietsen verkopen, zodra de kosten hoger worden stoppen we.</a:t>
            </a:r>
          </a:p>
          <a:p>
            <a:r>
              <a:rPr lang="nl-NL" sz="2500" dirty="0" smtClean="0"/>
              <a:t>De kosten extra fiets noemen we MK, de opbrengst extra fietsen noemen we MO.</a:t>
            </a:r>
            <a:endParaRPr lang="nl-NL" sz="2500" dirty="0"/>
          </a:p>
        </p:txBody>
      </p:sp>
    </p:spTree>
    <p:extLst>
      <p:ext uri="{BB962C8B-B14F-4D97-AF65-F5344CB8AC3E}">
        <p14:creationId xmlns:p14="http://schemas.microsoft.com/office/powerpoint/2010/main" val="294465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830179"/>
            <a:ext cx="8596668" cy="5211183"/>
          </a:xfrm>
        </p:spPr>
        <p:txBody>
          <a:bodyPr>
            <a:normAutofit/>
          </a:bodyPr>
          <a:lstStyle/>
          <a:p>
            <a:r>
              <a:rPr lang="nl-NL" sz="2500" dirty="0" smtClean="0"/>
              <a:t>Stel elke extra fiets kost 2000, hoe ziet onze kosten functie eruit?</a:t>
            </a:r>
          </a:p>
          <a:p>
            <a:r>
              <a:rPr lang="nl-NL" sz="2500" dirty="0" smtClean="0"/>
              <a:t>TK = TCK + TVK.</a:t>
            </a:r>
          </a:p>
          <a:p>
            <a:r>
              <a:rPr lang="nl-NL" sz="2500" dirty="0" smtClean="0"/>
              <a:t>TK = TCK + 2000q.</a:t>
            </a:r>
          </a:p>
          <a:p>
            <a:r>
              <a:rPr lang="nl-NL" sz="2500" dirty="0" smtClean="0"/>
              <a:t>Stel elke extra fiets kost 2200, hoe ziet onze kosten functie eruit.</a:t>
            </a:r>
          </a:p>
          <a:p>
            <a:r>
              <a:rPr lang="nl-NL" sz="2500" dirty="0" smtClean="0"/>
              <a:t>TK = TCK + TVK </a:t>
            </a:r>
          </a:p>
          <a:p>
            <a:r>
              <a:rPr lang="nl-NL" sz="2500" dirty="0" smtClean="0"/>
              <a:t>TK = TCK + 2200q.</a:t>
            </a:r>
            <a:endParaRPr lang="nl-NL" sz="2500" dirty="0"/>
          </a:p>
        </p:txBody>
      </p:sp>
    </p:spTree>
    <p:extLst>
      <p:ext uri="{BB962C8B-B14F-4D97-AF65-F5344CB8AC3E}">
        <p14:creationId xmlns:p14="http://schemas.microsoft.com/office/powerpoint/2010/main" val="234641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a:bodyPr>
          <a:lstStyle/>
          <a:p>
            <a:r>
              <a:rPr lang="nl-NL" sz="2500" dirty="0" smtClean="0"/>
              <a:t>Zodra de marginale kosten &gt; de marginale opbrengst</a:t>
            </a:r>
          </a:p>
          <a:p>
            <a:r>
              <a:rPr lang="nl-NL" sz="2500" dirty="0" smtClean="0"/>
              <a:t>Bijvoorbeeld wanneer hij </a:t>
            </a:r>
            <a:r>
              <a:rPr lang="nl-NL" sz="2500" dirty="0" err="1" smtClean="0"/>
              <a:t>ipv</a:t>
            </a:r>
            <a:r>
              <a:rPr lang="nl-NL" sz="2500" dirty="0" smtClean="0"/>
              <a:t> 3.500, 3.501 producten gaat verkopen.</a:t>
            </a:r>
          </a:p>
          <a:p>
            <a:r>
              <a:rPr lang="nl-NL" sz="2500" dirty="0" smtClean="0"/>
              <a:t>Dan levert hem dit extra op: 2.250</a:t>
            </a:r>
          </a:p>
          <a:p>
            <a:r>
              <a:rPr lang="nl-NL" sz="2500" dirty="0" smtClean="0"/>
              <a:t>Het kost hem extra: 2.400</a:t>
            </a:r>
          </a:p>
          <a:p>
            <a:r>
              <a:rPr lang="nl-NL" sz="2500" dirty="0" smtClean="0"/>
              <a:t>Cq op dit extra verkochten product maakt hij verlies.</a:t>
            </a:r>
          </a:p>
          <a:p>
            <a:r>
              <a:rPr lang="nl-NL" sz="2500" dirty="0" smtClean="0"/>
              <a:t>Als hij dus maximale winst nastreeft zal hij dit product niet verkopen.</a:t>
            </a:r>
            <a:endParaRPr lang="nl-NL" sz="2500" dirty="0"/>
          </a:p>
        </p:txBody>
      </p:sp>
    </p:spTree>
    <p:extLst>
      <p:ext uri="{BB962C8B-B14F-4D97-AF65-F5344CB8AC3E}">
        <p14:creationId xmlns:p14="http://schemas.microsoft.com/office/powerpoint/2010/main" val="46752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Maximale winst.</a:t>
            </a:r>
            <a:endParaRPr lang="nl-NL" dirty="0"/>
          </a:p>
        </p:txBody>
      </p:sp>
      <p:sp>
        <p:nvSpPr>
          <p:cNvPr id="3" name="Tijdelijke aanduiding voor inhoud 2"/>
          <p:cNvSpPr>
            <a:spLocks noGrp="1"/>
          </p:cNvSpPr>
          <p:nvPr>
            <p:ph idx="1"/>
          </p:nvPr>
        </p:nvSpPr>
        <p:spPr>
          <a:xfrm>
            <a:off x="677334" y="1215189"/>
            <a:ext cx="8596668" cy="4826173"/>
          </a:xfrm>
        </p:spPr>
        <p:txBody>
          <a:bodyPr>
            <a:noAutofit/>
          </a:bodyPr>
          <a:lstStyle/>
          <a:p>
            <a:r>
              <a:rPr lang="nl-NL" sz="2500" dirty="0" smtClean="0"/>
              <a:t>We weten dus dat we maximale winst hebben wanneer MO = MK. </a:t>
            </a:r>
          </a:p>
          <a:p>
            <a:r>
              <a:rPr lang="nl-NL" sz="2500" dirty="0" smtClean="0"/>
              <a:t>Want als MO &gt; MK gaan we extra producten verkopen (Prijs 500, kosten 450, extra product levert 50 extra winst op)</a:t>
            </a:r>
          </a:p>
          <a:p>
            <a:r>
              <a:rPr lang="nl-NL" sz="2500" dirty="0" smtClean="0"/>
              <a:t> wanneer MK &gt; MO gaan we deze producten niet meer verkopen (prijs 500, kosten 550, extra product verlaagd de winst met 50).</a:t>
            </a:r>
          </a:p>
          <a:p>
            <a:r>
              <a:rPr lang="nl-NL" sz="2500" dirty="0" smtClean="0"/>
              <a:t>belangrijk!! We weten alleen maar de hoeveelheid producten die we gaan verkopen bij MO = MK. Alleen de Q.</a:t>
            </a:r>
          </a:p>
          <a:p>
            <a:r>
              <a:rPr lang="nl-NL" sz="2500" dirty="0" smtClean="0"/>
              <a:t>Deze moeten we gebruiken om de TO en TK te berekenen (totale omzet en totale kosten).</a:t>
            </a:r>
          </a:p>
          <a:p>
            <a:endParaRPr lang="nl-NL" sz="2500" dirty="0"/>
          </a:p>
        </p:txBody>
      </p:sp>
    </p:spTree>
    <p:extLst>
      <p:ext uri="{BB962C8B-B14F-4D97-AF65-F5344CB8AC3E}">
        <p14:creationId xmlns:p14="http://schemas.microsoft.com/office/powerpoint/2010/main" val="6023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 = MK = maximale winst.</a:t>
            </a:r>
            <a:endParaRPr lang="nl-NL" dirty="0"/>
          </a:p>
        </p:txBody>
      </p:sp>
      <p:sp>
        <p:nvSpPr>
          <p:cNvPr id="3" name="Tijdelijke aanduiding voor inhoud 2"/>
          <p:cNvSpPr>
            <a:spLocks noGrp="1"/>
          </p:cNvSpPr>
          <p:nvPr>
            <p:ph idx="1"/>
          </p:nvPr>
        </p:nvSpPr>
        <p:spPr/>
        <p:txBody>
          <a:bodyPr>
            <a:normAutofit/>
          </a:bodyPr>
          <a:lstStyle/>
          <a:p>
            <a:r>
              <a:rPr lang="nl-NL" sz="2500" dirty="0" smtClean="0"/>
              <a:t>Weten we nu al hoe groot deze winst is?</a:t>
            </a:r>
            <a:endParaRPr lang="nl-NL" sz="2500" dirty="0"/>
          </a:p>
          <a:p>
            <a:r>
              <a:rPr lang="nl-NL" sz="2500" dirty="0" smtClean="0"/>
              <a:t>nee!</a:t>
            </a:r>
          </a:p>
          <a:p>
            <a:r>
              <a:rPr lang="nl-NL" sz="2500" dirty="0" smtClean="0"/>
              <a:t>We weten nu alleen bij welke afzet (bij welke Q) je winst maximaal is.</a:t>
            </a:r>
          </a:p>
          <a:p>
            <a:r>
              <a:rPr lang="nl-NL" sz="2500" dirty="0" smtClean="0"/>
              <a:t>Je moet nu nog steeds de totale opbrengst en totale kosten berekenen en van elkaar aftrekken.</a:t>
            </a:r>
          </a:p>
          <a:p>
            <a:r>
              <a:rPr lang="nl-NL" sz="2500" dirty="0" smtClean="0"/>
              <a:t>TO = P * Q of GO * Q</a:t>
            </a:r>
          </a:p>
          <a:p>
            <a:r>
              <a:rPr lang="nl-NL" sz="2500" dirty="0" smtClean="0"/>
              <a:t>TK = TCK + TVK of GTK * Q</a:t>
            </a:r>
          </a:p>
          <a:p>
            <a:endParaRPr lang="nl-NL" sz="2500" dirty="0"/>
          </a:p>
        </p:txBody>
      </p:sp>
    </p:spTree>
    <p:extLst>
      <p:ext uri="{BB962C8B-B14F-4D97-AF65-F5344CB8AC3E}">
        <p14:creationId xmlns:p14="http://schemas.microsoft.com/office/powerpoint/2010/main" val="414673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 dus te bepalen wanneer je maximale winst hebt.</a:t>
            </a:r>
            <a:endParaRPr lang="nl-NL" dirty="0"/>
          </a:p>
        </p:txBody>
      </p:sp>
      <p:sp>
        <p:nvSpPr>
          <p:cNvPr id="3" name="Tijdelijke aanduiding voor inhoud 2"/>
          <p:cNvSpPr>
            <a:spLocks noGrp="1"/>
          </p:cNvSpPr>
          <p:nvPr>
            <p:ph idx="1"/>
          </p:nvPr>
        </p:nvSpPr>
        <p:spPr/>
        <p:txBody>
          <a:bodyPr>
            <a:normAutofit/>
          </a:bodyPr>
          <a:lstStyle/>
          <a:p>
            <a:r>
              <a:rPr lang="nl-NL" sz="2500" dirty="0" smtClean="0"/>
              <a:t>Moet je MO = MK,</a:t>
            </a:r>
          </a:p>
          <a:p>
            <a:r>
              <a:rPr lang="nl-NL" sz="2500" dirty="0" smtClean="0"/>
              <a:t>Tenslotte dan levert een extra product net zoveel op als dat deze kost</a:t>
            </a:r>
          </a:p>
          <a:p>
            <a:r>
              <a:rPr lang="nl-NL" sz="2500" dirty="0" smtClean="0"/>
              <a:t>Alle producten die je hierna verkoopt zal MO &lt; MK en zullen extra producten je totale winst doen verkleiner.</a:t>
            </a:r>
          </a:p>
          <a:p>
            <a:endParaRPr lang="nl-NL" sz="2500" dirty="0"/>
          </a:p>
        </p:txBody>
      </p:sp>
    </p:spTree>
    <p:extLst>
      <p:ext uri="{BB962C8B-B14F-4D97-AF65-F5344CB8AC3E}">
        <p14:creationId xmlns:p14="http://schemas.microsoft.com/office/powerpoint/2010/main" val="208483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 = MK = maximale winst.</a:t>
            </a:r>
            <a:endParaRPr lang="nl-NL" dirty="0"/>
          </a:p>
        </p:txBody>
      </p:sp>
      <p:sp>
        <p:nvSpPr>
          <p:cNvPr id="3" name="Tijdelijke aanduiding voor inhoud 2"/>
          <p:cNvSpPr>
            <a:spLocks noGrp="1"/>
          </p:cNvSpPr>
          <p:nvPr>
            <p:ph idx="1"/>
          </p:nvPr>
        </p:nvSpPr>
        <p:spPr/>
        <p:txBody>
          <a:bodyPr>
            <a:normAutofit/>
          </a:bodyPr>
          <a:lstStyle/>
          <a:p>
            <a:r>
              <a:rPr lang="nl-NL" sz="2500" dirty="0" smtClean="0"/>
              <a:t>Weten we nu al hoe groot deze winst is?</a:t>
            </a:r>
            <a:endParaRPr lang="nl-NL" sz="2500" dirty="0"/>
          </a:p>
          <a:p>
            <a:r>
              <a:rPr lang="nl-NL" sz="2500" dirty="0" smtClean="0"/>
              <a:t>nee!</a:t>
            </a:r>
          </a:p>
          <a:p>
            <a:r>
              <a:rPr lang="nl-NL" sz="2500" dirty="0" smtClean="0"/>
              <a:t>We weten nu alleen bij welke afzet (bij welke Q) je winst maximaal is.</a:t>
            </a:r>
          </a:p>
          <a:p>
            <a:r>
              <a:rPr lang="nl-NL" sz="2500" dirty="0" smtClean="0"/>
              <a:t>Je moet nu nog steeds de totale opbrengst en totale kosten berekenen en van elkaar aftrekken.</a:t>
            </a:r>
          </a:p>
          <a:p>
            <a:r>
              <a:rPr lang="nl-NL" sz="2500" dirty="0" smtClean="0"/>
              <a:t>TO = P * Q of GO * Q</a:t>
            </a:r>
          </a:p>
          <a:p>
            <a:r>
              <a:rPr lang="nl-NL" sz="2500" dirty="0" smtClean="0"/>
              <a:t>TK = TCK + TVK of GTK * Q</a:t>
            </a:r>
          </a:p>
          <a:p>
            <a:endParaRPr lang="nl-NL" sz="2500" dirty="0"/>
          </a:p>
        </p:txBody>
      </p:sp>
    </p:spTree>
    <p:extLst>
      <p:ext uri="{BB962C8B-B14F-4D97-AF65-F5344CB8AC3E}">
        <p14:creationId xmlns:p14="http://schemas.microsoft.com/office/powerpoint/2010/main" val="181522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9156032" cy="5269831"/>
          </a:xfrm>
        </p:spPr>
        <p:txBody>
          <a:bodyPr>
            <a:normAutofit/>
          </a:bodyPr>
          <a:lstStyle/>
          <a:p>
            <a:r>
              <a:rPr lang="nl-NL" sz="2400" dirty="0" smtClean="0"/>
              <a:t>Risico-aversie</a:t>
            </a:r>
          </a:p>
          <a:p>
            <a:r>
              <a:rPr lang="nl-NL" sz="2400" dirty="0" smtClean="0"/>
              <a:t>Verzekering</a:t>
            </a:r>
          </a:p>
          <a:p>
            <a:r>
              <a:rPr lang="nl-NL" sz="2400" dirty="0" smtClean="0"/>
              <a:t>Premie</a:t>
            </a:r>
          </a:p>
          <a:p>
            <a:r>
              <a:rPr lang="nl-NL" sz="2400" dirty="0" smtClean="0"/>
              <a:t>Averechtse selectie</a:t>
            </a:r>
          </a:p>
          <a:p>
            <a:r>
              <a:rPr lang="nl-NL" sz="2400" dirty="0" smtClean="0"/>
              <a:t>Collectieve dwang</a:t>
            </a:r>
          </a:p>
          <a:p>
            <a:r>
              <a:rPr lang="nl-NL" sz="2400" dirty="0" smtClean="0"/>
              <a:t>Premiedifferentiatie</a:t>
            </a:r>
          </a:p>
          <a:p>
            <a:r>
              <a:rPr lang="nl-NL" sz="2400" dirty="0" smtClean="0"/>
              <a:t>Moreel wangedrag</a:t>
            </a:r>
          </a:p>
          <a:p>
            <a:r>
              <a:rPr lang="nl-NL" sz="2400" dirty="0" smtClean="0"/>
              <a:t>Eigen risico</a:t>
            </a:r>
          </a:p>
          <a:p>
            <a:r>
              <a:rPr lang="nl-NL" sz="2400" dirty="0" smtClean="0"/>
              <a:t>Asymmetrische informatie</a:t>
            </a:r>
          </a:p>
          <a:p>
            <a:r>
              <a:rPr lang="nl-NL" sz="2400" dirty="0" err="1" smtClean="0"/>
              <a:t>Marktfalen</a:t>
            </a:r>
            <a:r>
              <a:rPr lang="nl-NL" sz="2400" dirty="0" smtClean="0"/>
              <a:t>.</a:t>
            </a:r>
            <a:endParaRPr lang="nl-NL" sz="2400" dirty="0"/>
          </a:p>
        </p:txBody>
      </p:sp>
    </p:spTree>
    <p:extLst>
      <p:ext uri="{BB962C8B-B14F-4D97-AF65-F5344CB8AC3E}">
        <p14:creationId xmlns:p14="http://schemas.microsoft.com/office/powerpoint/2010/main" val="1893826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fontScale="90000"/>
          </a:bodyPr>
          <a:lstStyle/>
          <a:p>
            <a:r>
              <a:rPr lang="nl-NL" dirty="0" smtClean="0"/>
              <a:t>Combineer de juiste uitleg bij het juiste begrip. Schrijf eerst op: nummer uitleg en daaraan gekoppeld juiste begrip.</a:t>
            </a:r>
            <a:endParaRPr lang="nl-NL" dirty="0"/>
          </a:p>
        </p:txBody>
      </p:sp>
      <p:sp>
        <p:nvSpPr>
          <p:cNvPr id="3" name="Tijdelijke aanduiding voor inhoud 2"/>
          <p:cNvSpPr>
            <a:spLocks noGrp="1"/>
          </p:cNvSpPr>
          <p:nvPr>
            <p:ph idx="1"/>
          </p:nvPr>
        </p:nvSpPr>
        <p:spPr>
          <a:xfrm>
            <a:off x="685800" y="1828801"/>
            <a:ext cx="4776537" cy="4212562"/>
          </a:xfrm>
        </p:spPr>
        <p:txBody>
          <a:bodyPr>
            <a:normAutofit lnSpcReduction="10000"/>
          </a:bodyPr>
          <a:lstStyle/>
          <a:p>
            <a:r>
              <a:rPr lang="nl-NL" sz="2500" dirty="0" smtClean="0"/>
              <a:t>15/20</a:t>
            </a:r>
            <a:r>
              <a:rPr lang="nl-NL" sz="2500" dirty="0" smtClean="0"/>
              <a:t> </a:t>
            </a:r>
            <a:r>
              <a:rPr lang="nl-NL" sz="2500" dirty="0" smtClean="0"/>
              <a:t>minuten de </a:t>
            </a:r>
            <a:r>
              <a:rPr lang="nl-NL" sz="2500" dirty="0" smtClean="0"/>
              <a:t>tijd (werk samen met je buurman/vrouw)</a:t>
            </a:r>
            <a:endParaRPr lang="nl-NL" sz="2500" dirty="0" smtClean="0"/>
          </a:p>
          <a:p>
            <a:r>
              <a:rPr lang="nl-NL" sz="2500" dirty="0" smtClean="0"/>
              <a:t>Gebruik je lesbrief als je er niet uitkomt.</a:t>
            </a:r>
          </a:p>
          <a:p>
            <a:r>
              <a:rPr lang="nl-NL" sz="2500" dirty="0" smtClean="0"/>
              <a:t>Anders vraag je buurman/vrouw.</a:t>
            </a:r>
          </a:p>
          <a:p>
            <a:r>
              <a:rPr lang="nl-NL" sz="2500" dirty="0" smtClean="0"/>
              <a:t>Of vraag de docent.</a:t>
            </a:r>
          </a:p>
          <a:p>
            <a:r>
              <a:rPr lang="nl-NL" sz="2500" dirty="0" smtClean="0"/>
              <a:t>Eerder klaar? Oefenopgave 2 maken.</a:t>
            </a:r>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26" name="Ovaal 2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27" name="Ovaal 26"/>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91"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91"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91" y="19592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88" y="19592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88" y="19592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3" name="Ovaal 32"/>
          <p:cNvSpPr/>
          <p:nvPr/>
        </p:nvSpPr>
        <p:spPr>
          <a:xfrm>
            <a:off x="5767188" y="19592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966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heel(1)">
                                      <p:cBhvr>
                                        <p:cTn id="39" dur="59000"/>
                                        <p:tgtEl>
                                          <p:spTgt spid="26"/>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heel(1)">
                                      <p:cBhvr>
                                        <p:cTn id="43" dur="59000"/>
                                        <p:tgtEl>
                                          <p:spTgt spid="27"/>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heel(1)">
                                      <p:cBhvr>
                                        <p:cTn id="63" dur="59000"/>
                                        <p:tgtEl>
                                          <p:spTgt spid="2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heel(1)">
                                      <p:cBhvr>
                                        <p:cTn id="67" dur="59000"/>
                                        <p:tgtEl>
                                          <p:spTgt spid="2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wheel(1)">
                                      <p:cBhvr>
                                        <p:cTn id="71" dur="59000"/>
                                        <p:tgtEl>
                                          <p:spTgt spid="3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wheel(1)">
                                      <p:cBhvr>
                                        <p:cTn id="75" dur="59000"/>
                                        <p:tgtEl>
                                          <p:spTgt spid="3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heel(1)">
                                      <p:cBhvr>
                                        <p:cTn id="79" dur="59000"/>
                                        <p:tgtEl>
                                          <p:spTgt spid="3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wheel(1)">
                                      <p:cBhvr>
                                        <p:cTn id="83" dur="59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14" grpId="0" animBg="1"/>
      <p:bldP spid="15" grpId="0" animBg="1"/>
      <p:bldP spid="16" grpId="0" animBg="1"/>
      <p:bldP spid="17" grpId="0" animBg="1"/>
      <p:bldP spid="28" grpId="0" animBg="1"/>
      <p:bldP spid="29" grpId="0" animBg="1"/>
      <p:bldP spid="30" grpId="0" animBg="1"/>
      <p:bldP spid="31" grpId="0" animBg="1"/>
      <p:bldP spid="32" grpId="0" animBg="1"/>
      <p:bldP spid="3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10984832" cy="5269831"/>
          </a:xfrm>
        </p:spPr>
        <p:txBody>
          <a:bodyPr>
            <a:normAutofit/>
          </a:bodyPr>
          <a:lstStyle/>
          <a:p>
            <a:r>
              <a:rPr lang="nl-NL" sz="2400" dirty="0" smtClean="0"/>
              <a:t>Risico-aversie					afkeer voor risico (rede verzekeren)</a:t>
            </a:r>
          </a:p>
          <a:p>
            <a:r>
              <a:rPr lang="nl-NL" sz="2400" dirty="0" smtClean="0"/>
              <a:t>Verzekering					indekken van risico</a:t>
            </a:r>
          </a:p>
          <a:p>
            <a:r>
              <a:rPr lang="nl-NL" sz="2400" dirty="0" smtClean="0"/>
              <a:t>Premie							periodiek betalen bedrag aan de verzekering.</a:t>
            </a:r>
          </a:p>
          <a:p>
            <a:r>
              <a:rPr lang="nl-NL" sz="2400" dirty="0" smtClean="0"/>
              <a:t>Averechtse selectie			goede risico’s verzekeren zich niet, slechte wel 									</a:t>
            </a:r>
            <a:r>
              <a:rPr lang="nl-NL" sz="2400" dirty="0" smtClean="0">
                <a:sym typeface="Wingdings" panose="05000000000000000000" pitchFamily="2" charset="2"/>
              </a:rPr>
              <a:t> gevolg hoge premie.</a:t>
            </a:r>
            <a:endParaRPr lang="nl-NL" sz="2400" dirty="0" smtClean="0"/>
          </a:p>
          <a:p>
            <a:r>
              <a:rPr lang="nl-NL" sz="2400" dirty="0" smtClean="0"/>
              <a:t>Collectieve dwang			gedwongen handeling door overheid.</a:t>
            </a:r>
          </a:p>
          <a:p>
            <a:r>
              <a:rPr lang="nl-NL" sz="2400" dirty="0" smtClean="0"/>
              <a:t>Premiedifferentiatie			niet iedereen betaald zelfde premie	</a:t>
            </a:r>
          </a:p>
          <a:p>
            <a:r>
              <a:rPr lang="nl-NL" sz="2400" dirty="0" smtClean="0"/>
              <a:t>Moreel wangedrag			roekelozer gedrag zodra je verzekerd bent</a:t>
            </a:r>
          </a:p>
          <a:p>
            <a:r>
              <a:rPr lang="nl-NL" sz="2400" dirty="0" smtClean="0"/>
              <a:t>Eigen risico					gedeelte zelf betalen bij schade.</a:t>
            </a:r>
          </a:p>
          <a:p>
            <a:r>
              <a:rPr lang="nl-NL" sz="2400" dirty="0" smtClean="0"/>
              <a:t>Asymmetrische informatie	1 partij weet meer dan de andere partij</a:t>
            </a:r>
          </a:p>
          <a:p>
            <a:r>
              <a:rPr lang="nl-NL" sz="2400" dirty="0" err="1" smtClean="0"/>
              <a:t>Marktfalen</a:t>
            </a:r>
            <a:r>
              <a:rPr lang="nl-NL" sz="2400" dirty="0" smtClean="0"/>
              <a:t>.					De markt kan niet zelf prijsbepalen door v en a.</a:t>
            </a:r>
            <a:endParaRPr lang="nl-NL" sz="2400" dirty="0"/>
          </a:p>
        </p:txBody>
      </p:sp>
    </p:spTree>
    <p:extLst>
      <p:ext uri="{BB962C8B-B14F-4D97-AF65-F5344CB8AC3E}">
        <p14:creationId xmlns:p14="http://schemas.microsoft.com/office/powerpoint/2010/main" val="83426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3.1 er kan altijd iets misgaan.</a:t>
            </a:r>
            <a:endParaRPr lang="nl-NL" dirty="0"/>
          </a:p>
        </p:txBody>
      </p:sp>
      <p:sp>
        <p:nvSpPr>
          <p:cNvPr id="3" name="Tijdelijke aanduiding voor inhoud 2"/>
          <p:cNvSpPr>
            <a:spLocks noGrp="1"/>
          </p:cNvSpPr>
          <p:nvPr>
            <p:ph idx="1"/>
          </p:nvPr>
        </p:nvSpPr>
        <p:spPr>
          <a:xfrm>
            <a:off x="312821" y="1467853"/>
            <a:ext cx="9276347" cy="5137484"/>
          </a:xfrm>
        </p:spPr>
        <p:txBody>
          <a:bodyPr>
            <a:normAutofit fontScale="92500" lnSpcReduction="20000"/>
          </a:bodyPr>
          <a:lstStyle/>
          <a:p>
            <a:r>
              <a:rPr lang="nl-NL" sz="2500" dirty="0" smtClean="0"/>
              <a:t>Omdat er altijd iets mis kan gaan </a:t>
            </a:r>
            <a:r>
              <a:rPr lang="nl-NL" sz="2500" dirty="0" smtClean="0">
                <a:sym typeface="Wingdings" panose="05000000000000000000" pitchFamily="2" charset="2"/>
              </a:rPr>
              <a:t> bescherming mensen  verplichten verzekeringen (WA verzekering, WAO, zorgverzekering).</a:t>
            </a:r>
          </a:p>
          <a:p>
            <a:endParaRPr lang="nl-NL" sz="2500" dirty="0" smtClean="0"/>
          </a:p>
          <a:p>
            <a:r>
              <a:rPr lang="nl-NL" sz="2500" dirty="0" smtClean="0"/>
              <a:t>Mensen hebben risico aversie </a:t>
            </a:r>
            <a:r>
              <a:rPr lang="nl-NL" sz="2500" dirty="0" smtClean="0">
                <a:sym typeface="Wingdings" panose="05000000000000000000" pitchFamily="2" charset="2"/>
              </a:rPr>
              <a:t> rede dat mensen zich verzekeren. (mensen willen risico ontwijken)</a:t>
            </a:r>
          </a:p>
          <a:p>
            <a:endParaRPr lang="nl-NL" sz="2500" dirty="0" smtClean="0"/>
          </a:p>
          <a:p>
            <a:r>
              <a:rPr lang="nl-NL" sz="2500" dirty="0" smtClean="0"/>
              <a:t>Verzekering: overeenkomst tussen verzekeraar en verzekerde waarbij de verzekerde premie betaald en een bepaalde garantie heeft wanneer een gebeurtenis plaatsvind.</a:t>
            </a:r>
          </a:p>
          <a:p>
            <a:r>
              <a:rPr lang="nl-NL" sz="2500" dirty="0" err="1" smtClean="0"/>
              <a:t>Bvb</a:t>
            </a:r>
            <a:r>
              <a:rPr lang="nl-NL" sz="2500" dirty="0" smtClean="0"/>
              <a:t> wanneer ik schade toebreng aan andere tijdens autorijden, betaald de verzekering deze schade (gedeeltelijk of volledig).</a:t>
            </a:r>
          </a:p>
          <a:p>
            <a:r>
              <a:rPr lang="nl-NL" sz="2500" dirty="0" smtClean="0"/>
              <a:t>Wanneer ik ziek wordt, betaald de verzekering de kosten van de gezondheidzorg die ik nodig heb.</a:t>
            </a:r>
            <a:endParaRPr lang="nl-NL" sz="2500" dirty="0"/>
          </a:p>
        </p:txBody>
      </p:sp>
    </p:spTree>
    <p:extLst>
      <p:ext uri="{BB962C8B-B14F-4D97-AF65-F5344CB8AC3E}">
        <p14:creationId xmlns:p14="http://schemas.microsoft.com/office/powerpoint/2010/main" val="69040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wordt de premie bepaald?</a:t>
            </a:r>
            <a:endParaRPr lang="nl-NL" dirty="0"/>
          </a:p>
        </p:txBody>
      </p:sp>
      <p:sp>
        <p:nvSpPr>
          <p:cNvPr id="3" name="Tijdelijke aanduiding voor inhoud 2"/>
          <p:cNvSpPr>
            <a:spLocks noGrp="1"/>
          </p:cNvSpPr>
          <p:nvPr>
            <p:ph idx="1"/>
          </p:nvPr>
        </p:nvSpPr>
        <p:spPr>
          <a:xfrm>
            <a:off x="372979" y="1564105"/>
            <a:ext cx="9541041" cy="4993106"/>
          </a:xfrm>
        </p:spPr>
        <p:txBody>
          <a:bodyPr>
            <a:normAutofit lnSpcReduction="10000"/>
          </a:bodyPr>
          <a:lstStyle/>
          <a:p>
            <a:r>
              <a:rPr lang="nl-NL" sz="2500" dirty="0" smtClean="0"/>
              <a:t>Bij particuliere verzekeringen (de verzekeringen die je zelf afsluit, die niet verplicht zijn bij de overheid als AOW, WAO).</a:t>
            </a:r>
          </a:p>
          <a:p>
            <a:r>
              <a:rPr lang="nl-NL" sz="2500" dirty="0" smtClean="0"/>
              <a:t>Wordt de premie bepaald door:</a:t>
            </a:r>
          </a:p>
          <a:p>
            <a:r>
              <a:rPr lang="nl-NL" sz="2500" dirty="0" smtClean="0"/>
              <a:t>Kans op schade * de gemiddelde hoogte van de verwachte schade.</a:t>
            </a:r>
          </a:p>
          <a:p>
            <a:r>
              <a:rPr lang="nl-NL" sz="2500" dirty="0" err="1" smtClean="0"/>
              <a:t>Cq</a:t>
            </a:r>
            <a:endParaRPr lang="nl-NL" sz="2500" dirty="0" smtClean="0"/>
          </a:p>
          <a:p>
            <a:r>
              <a:rPr lang="nl-NL" sz="2500" dirty="0" smtClean="0"/>
              <a:t>Stel dat 1 op de 10 mensen auto schade krijgt per jaar.</a:t>
            </a:r>
          </a:p>
          <a:p>
            <a:r>
              <a:rPr lang="nl-NL" sz="2500" dirty="0" smtClean="0"/>
              <a:t>En de gemiddelde schade hiervan 350 euro is.</a:t>
            </a:r>
          </a:p>
          <a:p>
            <a:r>
              <a:rPr lang="nl-NL" sz="2500" dirty="0" smtClean="0"/>
              <a:t>Dan is de premie = 0.1 (1 op 10 = 10%) * 350 = 35 euro per jaar.</a:t>
            </a:r>
          </a:p>
          <a:p>
            <a:r>
              <a:rPr lang="nl-NL" sz="2500" dirty="0" smtClean="0"/>
              <a:t>Let op: hier boven op komt nog dekking van bedrijfskosten en winstmarge!</a:t>
            </a:r>
            <a:endParaRPr lang="nl-NL" sz="2500" dirty="0"/>
          </a:p>
        </p:txBody>
      </p:sp>
    </p:spTree>
    <p:extLst>
      <p:ext uri="{BB962C8B-B14F-4D97-AF65-F5344CB8AC3E}">
        <p14:creationId xmlns:p14="http://schemas.microsoft.com/office/powerpoint/2010/main" val="263062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verzekeren zich?</a:t>
            </a:r>
            <a:endParaRPr lang="nl-NL" dirty="0"/>
          </a:p>
        </p:txBody>
      </p:sp>
      <p:sp>
        <p:nvSpPr>
          <p:cNvPr id="3" name="Tijdelijke aanduiding voor inhoud 2"/>
          <p:cNvSpPr>
            <a:spLocks noGrp="1"/>
          </p:cNvSpPr>
          <p:nvPr>
            <p:ph idx="1"/>
          </p:nvPr>
        </p:nvSpPr>
        <p:spPr>
          <a:xfrm>
            <a:off x="385011" y="1263317"/>
            <a:ext cx="9625263" cy="4778046"/>
          </a:xfrm>
        </p:spPr>
        <p:txBody>
          <a:bodyPr>
            <a:noAutofit/>
          </a:bodyPr>
          <a:lstStyle/>
          <a:p>
            <a:r>
              <a:rPr lang="nl-NL" sz="2200" dirty="0" smtClean="0"/>
              <a:t>Stel de premie voor een brandverzekering is 50 euro per jaar.</a:t>
            </a:r>
          </a:p>
          <a:p>
            <a:r>
              <a:rPr lang="nl-NL" sz="2200" dirty="0" smtClean="0"/>
              <a:t>Ik heb al een aantal keer brand gehad doordat ik bijzonder slecht kan koken. Ga ik mij verzekeren?</a:t>
            </a:r>
          </a:p>
          <a:p>
            <a:r>
              <a:rPr lang="nl-NL" sz="2200" dirty="0" smtClean="0"/>
              <a:t>Ik heb nog nooit brand gehad, ben bereid 40 euro te betalen om me toch te verzekeren. Ga ik mij verzekeren?</a:t>
            </a:r>
            <a:endParaRPr lang="nl-NL" sz="2200" dirty="0"/>
          </a:p>
          <a:p>
            <a:r>
              <a:rPr lang="nl-NL" sz="2200" dirty="0" smtClean="0"/>
              <a:t>Gevolg: goede risico’s (mensen met lage kans op schade) gaan zich niet verzekeren.</a:t>
            </a:r>
          </a:p>
          <a:p>
            <a:r>
              <a:rPr lang="nl-NL" sz="2200" dirty="0" smtClean="0"/>
              <a:t>Slechte risico’s (mensen met hoge kans op schade) gaan zich wel verzekeren.</a:t>
            </a:r>
          </a:p>
          <a:p>
            <a:r>
              <a:rPr lang="nl-NL" sz="2200" dirty="0" smtClean="0"/>
              <a:t>Gevolg: kans op schade gaat omhoog. Premie gaat omhoog.</a:t>
            </a:r>
          </a:p>
          <a:p>
            <a:r>
              <a:rPr lang="nl-NL" sz="2200" dirty="0" smtClean="0"/>
              <a:t>Hierdoor zullen nog meer goede risico’s weggaan.</a:t>
            </a:r>
          </a:p>
          <a:p>
            <a:r>
              <a:rPr lang="nl-NL" sz="2200" dirty="0" smtClean="0"/>
              <a:t>Wanneer alleen slechte risico’s zich verzekeren, en de goede risico’s niet, noemen we dit </a:t>
            </a:r>
            <a:r>
              <a:rPr lang="nl-NL" sz="2200" b="1" dirty="0" smtClean="0"/>
              <a:t>averechtse selectie.</a:t>
            </a:r>
          </a:p>
          <a:p>
            <a:endParaRPr lang="nl-NL" sz="2200" dirty="0" smtClean="0"/>
          </a:p>
        </p:txBody>
      </p:sp>
    </p:spTree>
    <p:extLst>
      <p:ext uri="{BB962C8B-B14F-4D97-AF65-F5344CB8AC3E}">
        <p14:creationId xmlns:p14="http://schemas.microsoft.com/office/powerpoint/2010/main" val="222317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144379"/>
            <a:ext cx="10503568" cy="1786021"/>
          </a:xfrm>
        </p:spPr>
        <p:txBody>
          <a:bodyPr>
            <a:normAutofit fontScale="90000"/>
          </a:bodyPr>
          <a:lstStyle/>
          <a:p>
            <a:r>
              <a:rPr lang="nl-NL" dirty="0" smtClean="0">
                <a:solidFill>
                  <a:srgbClr val="FF0000"/>
                </a:solidFill>
              </a:rPr>
              <a:t>Hoe gaan we averechtse selectie tegen: hoe voorkomen we dat alleen slechte risico's zich verzekeren.</a:t>
            </a:r>
            <a:br>
              <a:rPr lang="nl-NL" dirty="0" smtClean="0">
                <a:solidFill>
                  <a:srgbClr val="FF0000"/>
                </a:solidFill>
              </a:rPr>
            </a:br>
            <a:endParaRPr lang="nl-NL" dirty="0">
              <a:solidFill>
                <a:srgbClr val="FF0000"/>
              </a:solidFill>
            </a:endParaRPr>
          </a:p>
        </p:txBody>
      </p:sp>
      <p:sp>
        <p:nvSpPr>
          <p:cNvPr id="3" name="Tijdelijke aanduiding voor inhoud 2"/>
          <p:cNvSpPr>
            <a:spLocks noGrp="1"/>
          </p:cNvSpPr>
          <p:nvPr>
            <p:ph idx="1"/>
          </p:nvPr>
        </p:nvSpPr>
        <p:spPr>
          <a:xfrm>
            <a:off x="312820" y="1082841"/>
            <a:ext cx="9240253" cy="4958521"/>
          </a:xfrm>
        </p:spPr>
        <p:txBody>
          <a:bodyPr>
            <a:noAutofit/>
          </a:bodyPr>
          <a:lstStyle/>
          <a:p>
            <a:r>
              <a:rPr lang="nl-NL" sz="2500" b="1" dirty="0" smtClean="0"/>
              <a:t>Collectieve dwang </a:t>
            </a:r>
            <a:r>
              <a:rPr lang="nl-NL" sz="2500" b="1" dirty="0" smtClean="0">
                <a:sym typeface="Wingdings" panose="05000000000000000000" pitchFamily="2" charset="2"/>
              </a:rPr>
              <a:t> </a:t>
            </a:r>
            <a:r>
              <a:rPr lang="nl-NL" sz="2500" dirty="0" smtClean="0"/>
              <a:t>Verplichten solidariteit: mensen worden verplicht zich te verzekeren. Hierdoor dekken de goede risico’s de extra kosten van de lagere risico’s.</a:t>
            </a:r>
          </a:p>
          <a:p>
            <a:r>
              <a:rPr lang="nl-NL" sz="2500" b="1" dirty="0" smtClean="0"/>
              <a:t>Premiedifferentiatie </a:t>
            </a:r>
            <a:r>
              <a:rPr lang="nl-NL" sz="2500" b="1" dirty="0" smtClean="0">
                <a:sym typeface="Wingdings" panose="05000000000000000000" pitchFamily="2" charset="2"/>
              </a:rPr>
              <a:t> </a:t>
            </a:r>
            <a:r>
              <a:rPr lang="nl-NL" sz="2500" dirty="0" smtClean="0">
                <a:sym typeface="Wingdings" panose="05000000000000000000" pitchFamily="2" charset="2"/>
              </a:rPr>
              <a:t>niet iedereen betaalt even veel premie </a:t>
            </a:r>
            <a:r>
              <a:rPr lang="nl-NL" sz="2500" dirty="0" err="1" smtClean="0">
                <a:sym typeface="Wingdings" panose="05000000000000000000" pitchFamily="2" charset="2"/>
              </a:rPr>
              <a:t>bvb</a:t>
            </a:r>
            <a:r>
              <a:rPr lang="nl-NL" sz="2500" dirty="0" smtClean="0">
                <a:sym typeface="Wingdings" panose="05000000000000000000" pitchFamily="2" charset="2"/>
              </a:rPr>
              <a:t> via bonus-malus regelening.</a:t>
            </a:r>
          </a:p>
          <a:p>
            <a:r>
              <a:rPr lang="nl-NL" sz="2500" dirty="0" smtClean="0">
                <a:sym typeface="Wingdings" panose="05000000000000000000" pitchFamily="2" charset="2"/>
              </a:rPr>
              <a:t>Stel je hebt nooit schade aan je auto betaal je minder premie (en heb je dus meer rede om als goed risico te blijven aangezien je minder premie betaalt)</a:t>
            </a:r>
          </a:p>
          <a:p>
            <a:r>
              <a:rPr lang="nl-NL" sz="2500" dirty="0" smtClean="0">
                <a:sym typeface="Wingdings" panose="05000000000000000000" pitchFamily="2" charset="2"/>
              </a:rPr>
              <a:t>Stel je hebt veel schade betaal je meer premie (je blijft nog steeds want doordat je veel schade hebt ben je verzekerd nog steeds beter af)</a:t>
            </a:r>
          </a:p>
          <a:p>
            <a:r>
              <a:rPr lang="nl-NL" sz="2500" dirty="0" smtClean="0">
                <a:sym typeface="Wingdings" panose="05000000000000000000" pitchFamily="2" charset="2"/>
              </a:rPr>
              <a:t>Maar denk ook : eigen risico waardoor de premies lager kunnen worden (tenslotte een gedeelte van de kosten betaal je zelf)</a:t>
            </a:r>
          </a:p>
        </p:txBody>
      </p:sp>
    </p:spTree>
    <p:extLst>
      <p:ext uri="{BB962C8B-B14F-4D97-AF65-F5344CB8AC3E}">
        <p14:creationId xmlns:p14="http://schemas.microsoft.com/office/powerpoint/2010/main" val="4112960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neemt meer risico.</a:t>
            </a:r>
            <a:endParaRPr lang="nl-NL" dirty="0"/>
          </a:p>
        </p:txBody>
      </p:sp>
      <p:sp>
        <p:nvSpPr>
          <p:cNvPr id="3" name="Tijdelijke aanduiding voor inhoud 2"/>
          <p:cNvSpPr>
            <a:spLocks noGrp="1"/>
          </p:cNvSpPr>
          <p:nvPr>
            <p:ph idx="1"/>
          </p:nvPr>
        </p:nvSpPr>
        <p:spPr>
          <a:xfrm>
            <a:off x="156411" y="1287379"/>
            <a:ext cx="9117591" cy="4753983"/>
          </a:xfrm>
        </p:spPr>
        <p:txBody>
          <a:bodyPr>
            <a:normAutofit/>
          </a:bodyPr>
          <a:lstStyle/>
          <a:p>
            <a:r>
              <a:rPr lang="nl-NL" sz="2500" dirty="0" smtClean="0"/>
              <a:t>Wanneer ben je voorzichtiger met je mobiel.</a:t>
            </a:r>
          </a:p>
          <a:p>
            <a:r>
              <a:rPr lang="nl-NL" sz="2500" dirty="0" smtClean="0"/>
              <a:t>Als die is verzekerd of als die niet is verzekerd?</a:t>
            </a:r>
          </a:p>
          <a:p>
            <a:r>
              <a:rPr lang="nl-NL" sz="2500" dirty="0" smtClean="0"/>
              <a:t>Het onvoorzichtig omgaan met spullen zodra je verzekerd bent, noemt men </a:t>
            </a:r>
            <a:r>
              <a:rPr lang="nl-NL" sz="2500" b="1" dirty="0" smtClean="0"/>
              <a:t>moreel wangedrag</a:t>
            </a:r>
          </a:p>
          <a:p>
            <a:r>
              <a:rPr lang="nl-NL" sz="2500" b="1" dirty="0" smtClean="0"/>
              <a:t>Hoe gaan we dit tegen?</a:t>
            </a:r>
          </a:p>
          <a:p>
            <a:r>
              <a:rPr lang="nl-NL" sz="2500" b="1" dirty="0" smtClean="0"/>
              <a:t>Eigen risico: </a:t>
            </a:r>
            <a:r>
              <a:rPr lang="nl-NL" sz="2500" dirty="0" smtClean="0"/>
              <a:t>een gedeelte van de kosten die je maakt betaal je zelf.</a:t>
            </a:r>
          </a:p>
          <a:p>
            <a:r>
              <a:rPr lang="nl-NL" sz="2500" dirty="0" smtClean="0"/>
              <a:t>Gevolg: </a:t>
            </a:r>
            <a:r>
              <a:rPr lang="nl-NL" sz="2500" dirty="0" smtClean="0">
                <a:sym typeface="Wingdings" panose="05000000000000000000" pitchFamily="2" charset="2"/>
              </a:rPr>
              <a:t> je gaat voorzichtiger om met je spullen, tenslotte je moet nu zelf een gedeelte betalen.</a:t>
            </a:r>
          </a:p>
          <a:p>
            <a:endParaRPr lang="nl-NL" sz="2500" dirty="0"/>
          </a:p>
        </p:txBody>
      </p:sp>
    </p:spTree>
    <p:extLst>
      <p:ext uri="{BB962C8B-B14F-4D97-AF65-F5344CB8AC3E}">
        <p14:creationId xmlns:p14="http://schemas.microsoft.com/office/powerpoint/2010/main" val="13908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68442"/>
            <a:ext cx="11766884" cy="1761958"/>
          </a:xfrm>
        </p:spPr>
        <p:txBody>
          <a:bodyPr/>
          <a:lstStyle/>
          <a:p>
            <a:r>
              <a:rPr lang="nl-NL" dirty="0" smtClean="0">
                <a:solidFill>
                  <a:srgbClr val="FF0000"/>
                </a:solidFill>
              </a:rPr>
              <a:t>Hoe ontstaat averechtse selectie en moreel wangedrag?</a:t>
            </a:r>
            <a:endParaRPr lang="nl-NL" dirty="0">
              <a:solidFill>
                <a:srgbClr val="FF0000"/>
              </a:solidFill>
            </a:endParaRPr>
          </a:p>
        </p:txBody>
      </p:sp>
      <p:sp>
        <p:nvSpPr>
          <p:cNvPr id="3" name="Tijdelijke aanduiding voor inhoud 2"/>
          <p:cNvSpPr>
            <a:spLocks noGrp="1"/>
          </p:cNvSpPr>
          <p:nvPr>
            <p:ph idx="1"/>
          </p:nvPr>
        </p:nvSpPr>
        <p:spPr>
          <a:xfrm>
            <a:off x="144379" y="745958"/>
            <a:ext cx="11057022" cy="5426242"/>
          </a:xfrm>
        </p:spPr>
        <p:txBody>
          <a:bodyPr>
            <a:noAutofit/>
          </a:bodyPr>
          <a:lstStyle/>
          <a:p>
            <a:r>
              <a:rPr lang="nl-NL" sz="2400" dirty="0" smtClean="0"/>
              <a:t>Averechtse selectie: alleen slechte risico’s verzekeren zich</a:t>
            </a:r>
          </a:p>
          <a:p>
            <a:r>
              <a:rPr lang="nl-NL" sz="2400" dirty="0" smtClean="0"/>
              <a:t> moreel wangedrag: verzekerde gaan onvoorzichtig om met hun spullen. </a:t>
            </a:r>
          </a:p>
          <a:p>
            <a:r>
              <a:rPr lang="nl-NL" sz="2400" dirty="0" smtClean="0"/>
              <a:t>=  beide negatief voor de verzekering.</a:t>
            </a:r>
          </a:p>
          <a:p>
            <a:r>
              <a:rPr lang="nl-NL" sz="2400" dirty="0" smtClean="0"/>
              <a:t>De verzekering zou het liefst deze mensen niet verzekeren die meer kosten gaan maken dan dat ze premie betalen (slechte risico’s/morele wangedragers)</a:t>
            </a:r>
          </a:p>
          <a:p>
            <a:r>
              <a:rPr lang="nl-NL" sz="2400" dirty="0" smtClean="0"/>
              <a:t>Daarentegen: de verzekering weet niet van te voren wie deze mensen zijn, deze mensen weet dit wel van hunzelf. </a:t>
            </a:r>
          </a:p>
          <a:p>
            <a:r>
              <a:rPr lang="nl-NL" sz="2400" dirty="0" smtClean="0"/>
              <a:t>Er is sprake dat 1 partij meer informatie heeft dan de andere partij, dit noemen we </a:t>
            </a:r>
            <a:r>
              <a:rPr lang="nl-NL" sz="2400" b="1" dirty="0" smtClean="0"/>
              <a:t>asymmetrische informatie</a:t>
            </a:r>
            <a:endParaRPr lang="nl-NL" sz="2400" b="1" dirty="0"/>
          </a:p>
          <a:p>
            <a:r>
              <a:rPr lang="nl-NL" sz="2400" dirty="0" smtClean="0"/>
              <a:t>de verzekering zal onderzoek proberen te doen om deze informatie te achterhalen zodat het bijvoorbeeld door premiedifferentiatie (het geven van een hogere premie aan slechtere risico’s de averechtse selectie tegen te gaan.</a:t>
            </a:r>
            <a:endParaRPr lang="nl-NL" sz="2400" dirty="0"/>
          </a:p>
        </p:txBody>
      </p:sp>
    </p:spTree>
    <p:extLst>
      <p:ext uri="{BB962C8B-B14F-4D97-AF65-F5344CB8AC3E}">
        <p14:creationId xmlns:p14="http://schemas.microsoft.com/office/powerpoint/2010/main" val="330413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les 12 oefenopgave 2</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minuten de tijd</a:t>
            </a:r>
          </a:p>
          <a:p>
            <a:r>
              <a:rPr lang="nl-NL" sz="2500" dirty="0" smtClean="0"/>
              <a:t>Gebruik je lesbrief als je er niet uitkomt.</a:t>
            </a:r>
          </a:p>
          <a:p>
            <a:r>
              <a:rPr lang="nl-NL" sz="2500" dirty="0" smtClean="0"/>
              <a:t>Anders vraag je buurman/vrouw.</a:t>
            </a:r>
          </a:p>
          <a:p>
            <a:r>
              <a:rPr lang="nl-NL" sz="2500" dirty="0" smtClean="0"/>
              <a:t>Of vraag de docent.</a:t>
            </a:r>
          </a:p>
          <a:p>
            <a:r>
              <a:rPr lang="nl-NL" sz="2500" dirty="0" smtClean="0"/>
              <a:t>Eerder klaar? Starten met volgende oefenopgave.</a:t>
            </a:r>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2" name="Ovaal 1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4" name="Ovaal 13"/>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7246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heel(1)">
                                      <p:cBhvr>
                                        <p:cTn id="35" dur="59000"/>
                                        <p:tgtEl>
                                          <p:spTgt spid="12"/>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heel(1)">
                                      <p:cBhvr>
                                        <p:cTn id="39" dur="59000"/>
                                        <p:tgtEl>
                                          <p:spTgt spid="13"/>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heel(1)">
                                      <p:cBhvr>
                                        <p:cTn id="43" dur="59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les 13 oefenopgave </a:t>
            </a:r>
            <a:r>
              <a:rPr lang="nl-NL" dirty="0" smtClean="0"/>
              <a:t>3</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15 minuten de tijd</a:t>
            </a:r>
          </a:p>
          <a:p>
            <a:r>
              <a:rPr lang="nl-NL" sz="2500" dirty="0" smtClean="0"/>
              <a:t>Gebruik je lesbrief als je er niet uitkomt.</a:t>
            </a:r>
          </a:p>
          <a:p>
            <a:r>
              <a:rPr lang="nl-NL" sz="2500" dirty="0" smtClean="0"/>
              <a:t>Anders vraag je buurman/vrouw.</a:t>
            </a:r>
          </a:p>
          <a:p>
            <a:r>
              <a:rPr lang="nl-NL" sz="2500" dirty="0" smtClean="0"/>
              <a:t>Of vraag de docent.</a:t>
            </a:r>
          </a:p>
          <a:p>
            <a:r>
              <a:rPr lang="nl-NL" sz="2500" dirty="0" smtClean="0"/>
              <a:t>Eerder klaar? Oefenopgave </a:t>
            </a:r>
            <a:r>
              <a:rPr lang="nl-NL" sz="2500" dirty="0" smtClean="0"/>
              <a:t>4 </a:t>
            </a:r>
            <a:r>
              <a:rPr lang="nl-NL" sz="2500" dirty="0" smtClean="0"/>
              <a:t>maken.</a:t>
            </a:r>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26" name="Ovaal 2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27" name="Ovaal 26"/>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91"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8394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heel(1)">
                                      <p:cBhvr>
                                        <p:cTn id="39" dur="59000"/>
                                        <p:tgtEl>
                                          <p:spTgt spid="26"/>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heel(1)">
                                      <p:cBhvr>
                                        <p:cTn id="43" dur="59000"/>
                                        <p:tgtEl>
                                          <p:spTgt spid="27"/>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heel(1)">
                                      <p:cBhvr>
                                        <p:cTn id="63" dur="59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14" grpId="0" animBg="1"/>
      <p:bldP spid="15" grpId="0" animBg="1"/>
      <p:bldP spid="16" grpId="0" animBg="1"/>
      <p:bldP spid="1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les 13 oefenopgave </a:t>
            </a:r>
            <a:r>
              <a:rPr lang="nl-NL" dirty="0" smtClean="0"/>
              <a:t>4a en 4b. </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15 minuten de tijd</a:t>
            </a:r>
          </a:p>
          <a:p>
            <a:r>
              <a:rPr lang="nl-NL" sz="2500" dirty="0" smtClean="0"/>
              <a:t>Gebruik je lesbrief als je er niet uitkomt.</a:t>
            </a:r>
          </a:p>
          <a:p>
            <a:r>
              <a:rPr lang="nl-NL" sz="2500" dirty="0" smtClean="0"/>
              <a:t>Anders vraag je buurman/vrouw.</a:t>
            </a:r>
          </a:p>
          <a:p>
            <a:r>
              <a:rPr lang="nl-NL" sz="2500" dirty="0" smtClean="0"/>
              <a:t>Of vraag de docent.</a:t>
            </a:r>
          </a:p>
          <a:p>
            <a:r>
              <a:rPr lang="nl-NL" sz="2500" dirty="0" smtClean="0"/>
              <a:t>Eerder klaar? </a:t>
            </a:r>
            <a:r>
              <a:rPr lang="nl-NL" sz="2500" dirty="0" smtClean="0"/>
              <a:t>Zelfstandig aan de slag.</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26" name="Ovaal 2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27" name="Ovaal 26"/>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3"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91"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9602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heel(1)">
                                      <p:cBhvr>
                                        <p:cTn id="39" dur="59000"/>
                                        <p:tgtEl>
                                          <p:spTgt spid="26"/>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heel(1)">
                                      <p:cBhvr>
                                        <p:cTn id="43" dur="59000"/>
                                        <p:tgtEl>
                                          <p:spTgt spid="27"/>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heel(1)">
                                      <p:cBhvr>
                                        <p:cTn id="63" dur="59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14" grpId="0" animBg="1"/>
      <p:bldP spid="15" grpId="0" animBg="1"/>
      <p:bldP spid="16" grpId="0" animBg="1"/>
      <p:bldP spid="1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1 en 2.</a:t>
            </a:r>
            <a:endParaRPr lang="nl-NL" dirty="0"/>
          </a:p>
        </p:txBody>
      </p:sp>
      <p:sp>
        <p:nvSpPr>
          <p:cNvPr id="3" name="Tijdelijke aanduiding voor inhoud 2"/>
          <p:cNvSpPr>
            <a:spLocks noGrp="1"/>
          </p:cNvSpPr>
          <p:nvPr>
            <p:ph idx="1"/>
          </p:nvPr>
        </p:nvSpPr>
        <p:spPr/>
        <p:txBody>
          <a:bodyPr>
            <a:normAutofit/>
          </a:bodyPr>
          <a:lstStyle/>
          <a:p>
            <a:r>
              <a:rPr lang="nl-NL" sz="2200" dirty="0" smtClean="0"/>
              <a:t>Marktaandeel.</a:t>
            </a:r>
          </a:p>
          <a:p>
            <a:r>
              <a:rPr lang="nl-NL" sz="2200" dirty="0" smtClean="0"/>
              <a:t>Totale opbrengst/ omzet								</a:t>
            </a:r>
          </a:p>
          <a:p>
            <a:r>
              <a:rPr lang="nl-NL" sz="2200" dirty="0" smtClean="0"/>
              <a:t>Totale kosten</a:t>
            </a:r>
          </a:p>
          <a:p>
            <a:r>
              <a:rPr lang="nl-NL" sz="2200" dirty="0" smtClean="0">
                <a:sym typeface="Wingdings" panose="05000000000000000000" pitchFamily="2" charset="2"/>
              </a:rPr>
              <a:t>afschrijvingskosten.</a:t>
            </a:r>
          </a:p>
          <a:p>
            <a:r>
              <a:rPr lang="nl-NL" sz="2200" dirty="0" smtClean="0"/>
              <a:t>Totale winst.</a:t>
            </a:r>
          </a:p>
          <a:p>
            <a:r>
              <a:rPr lang="nl-NL" sz="2200" dirty="0" smtClean="0"/>
              <a:t>Break even.</a:t>
            </a:r>
          </a:p>
          <a:p>
            <a:r>
              <a:rPr lang="nl-NL" sz="2200" dirty="0" smtClean="0"/>
              <a:t>Marginale opbrengst.</a:t>
            </a:r>
          </a:p>
          <a:p>
            <a:r>
              <a:rPr lang="nl-NL" sz="2200" dirty="0" smtClean="0"/>
              <a:t>Marginale kosten.</a:t>
            </a:r>
          </a:p>
          <a:p>
            <a:endParaRPr lang="nl-NL" sz="2200" dirty="0" smtClean="0"/>
          </a:p>
        </p:txBody>
      </p:sp>
    </p:spTree>
    <p:extLst>
      <p:ext uri="{BB962C8B-B14F-4D97-AF65-F5344CB8AC3E}">
        <p14:creationId xmlns:p14="http://schemas.microsoft.com/office/powerpoint/2010/main" val="419736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1 en 2.</a:t>
            </a:r>
            <a:endParaRPr lang="nl-NL" dirty="0"/>
          </a:p>
        </p:txBody>
      </p:sp>
      <p:sp>
        <p:nvSpPr>
          <p:cNvPr id="3" name="Tijdelijke aanduiding voor inhoud 2"/>
          <p:cNvSpPr>
            <a:spLocks noGrp="1"/>
          </p:cNvSpPr>
          <p:nvPr>
            <p:ph idx="1"/>
          </p:nvPr>
        </p:nvSpPr>
        <p:spPr>
          <a:xfrm>
            <a:off x="158969" y="1390568"/>
            <a:ext cx="10501010" cy="3880773"/>
          </a:xfrm>
        </p:spPr>
        <p:txBody>
          <a:bodyPr>
            <a:noAutofit/>
          </a:bodyPr>
          <a:lstStyle/>
          <a:p>
            <a:r>
              <a:rPr lang="nl-NL" sz="2000" dirty="0" smtClean="0"/>
              <a:t>Marktaandeel.				Afzet van de onderneming/ totale afzet markt * 100%</a:t>
            </a:r>
          </a:p>
          <a:p>
            <a:r>
              <a:rPr lang="nl-NL" sz="2000" dirty="0" smtClean="0"/>
              <a:t>Totale opbrengst.			Prijs * afzet					</a:t>
            </a:r>
          </a:p>
          <a:p>
            <a:r>
              <a:rPr lang="nl-NL" sz="2000" dirty="0" smtClean="0"/>
              <a:t>Totale kosten				Totale variabele kosten + totale constante kosten.</a:t>
            </a:r>
          </a:p>
          <a:p>
            <a:r>
              <a:rPr lang="nl-NL" sz="2000" dirty="0" smtClean="0">
                <a:sym typeface="Wingdings" panose="05000000000000000000" pitchFamily="2" charset="2"/>
              </a:rPr>
              <a:t>Afschrijvingskosten			Kosten die je maakt om machine te vervangen.</a:t>
            </a:r>
          </a:p>
          <a:p>
            <a:r>
              <a:rPr lang="nl-NL" sz="2000" dirty="0" smtClean="0"/>
              <a:t>Totale winst.					Totale opbrengst – totale kosten	</a:t>
            </a:r>
          </a:p>
          <a:p>
            <a:r>
              <a:rPr lang="nl-NL" sz="2000" dirty="0" smtClean="0"/>
              <a:t>Break even.					Zowel geen winst als verlies</a:t>
            </a:r>
          </a:p>
          <a:p>
            <a:r>
              <a:rPr lang="nl-NL" sz="2000" dirty="0" smtClean="0"/>
              <a:t>Break even omzet			de omzet waarbij je geen winst of verlies maakt.</a:t>
            </a:r>
          </a:p>
          <a:p>
            <a:r>
              <a:rPr lang="nl-NL" sz="2000" dirty="0" smtClean="0"/>
              <a:t>Break even afzet				de afzet waarbij je geen winst of verlies maakt.</a:t>
            </a:r>
          </a:p>
          <a:p>
            <a:r>
              <a:rPr lang="nl-NL" sz="2000" dirty="0" smtClean="0"/>
              <a:t>Marginale opbrengst.			Opbrengst van 1 extra product.</a:t>
            </a:r>
          </a:p>
          <a:p>
            <a:r>
              <a:rPr lang="nl-NL" sz="2000" dirty="0" smtClean="0"/>
              <a:t>Marginale kosten.			Kosten van 1 extra product.</a:t>
            </a:r>
          </a:p>
          <a:p>
            <a:endParaRPr lang="nl-NL" sz="2000" dirty="0" smtClean="0"/>
          </a:p>
        </p:txBody>
      </p:sp>
    </p:spTree>
    <p:extLst>
      <p:ext uri="{BB962C8B-B14F-4D97-AF65-F5344CB8AC3E}">
        <p14:creationId xmlns:p14="http://schemas.microsoft.com/office/powerpoint/2010/main" val="365184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2: rekenen met omzet, kosten en winst.</a:t>
            </a:r>
            <a:endParaRPr lang="nl-NL" dirty="0"/>
          </a:p>
        </p:txBody>
      </p:sp>
      <p:sp>
        <p:nvSpPr>
          <p:cNvPr id="3" name="Tijdelijke aanduiding voor inhoud 2"/>
          <p:cNvSpPr>
            <a:spLocks noGrp="1"/>
          </p:cNvSpPr>
          <p:nvPr>
            <p:ph idx="1"/>
          </p:nvPr>
        </p:nvSpPr>
        <p:spPr>
          <a:xfrm>
            <a:off x="409074" y="1684421"/>
            <a:ext cx="10046368" cy="4356941"/>
          </a:xfrm>
        </p:spPr>
        <p:txBody>
          <a:bodyPr>
            <a:noAutofit/>
          </a:bodyPr>
          <a:lstStyle/>
          <a:p>
            <a:r>
              <a:rPr lang="nl-NL" sz="2500" dirty="0" smtClean="0"/>
              <a:t>Wat is de omzet?</a:t>
            </a:r>
          </a:p>
          <a:p>
            <a:r>
              <a:rPr lang="nl-NL" sz="2500" dirty="0" smtClean="0"/>
              <a:t>Prijs * afzet (P * Q)</a:t>
            </a:r>
          </a:p>
          <a:p>
            <a:r>
              <a:rPr lang="nl-NL" sz="2500" dirty="0" smtClean="0"/>
              <a:t>Wat zijn de totale kosten?</a:t>
            </a:r>
            <a:r>
              <a:rPr lang="nl-NL" sz="2500" dirty="0"/>
              <a:t> </a:t>
            </a:r>
            <a:r>
              <a:rPr lang="nl-NL" sz="2500" dirty="0" smtClean="0"/>
              <a:t>wat valt hieronder?</a:t>
            </a:r>
          </a:p>
          <a:p>
            <a:r>
              <a:rPr lang="nl-NL" sz="2500" dirty="0" smtClean="0"/>
              <a:t>Onderverdelen het in constante kosten (CK) en variabele kosten (VK)</a:t>
            </a:r>
          </a:p>
          <a:p>
            <a:r>
              <a:rPr lang="nl-NL" sz="2500" dirty="0" smtClean="0"/>
              <a:t>Constante kosten blijven gelijk ongeacht hoeveel producten je maakt</a:t>
            </a:r>
          </a:p>
          <a:p>
            <a:r>
              <a:rPr lang="nl-NL" sz="2500" dirty="0" smtClean="0"/>
              <a:t>Variabele kosten nemen toe naarmate je meer producten maakt.</a:t>
            </a:r>
          </a:p>
          <a:p>
            <a:r>
              <a:rPr lang="nl-NL" sz="2500" dirty="0" smtClean="0"/>
              <a:t>Wat is winst?</a:t>
            </a:r>
          </a:p>
          <a:p>
            <a:r>
              <a:rPr lang="nl-NL" sz="2500" dirty="0" smtClean="0"/>
              <a:t>Omzet – kosten.</a:t>
            </a:r>
            <a:endParaRPr lang="nl-NL" sz="2500" dirty="0"/>
          </a:p>
        </p:txBody>
      </p:sp>
    </p:spTree>
    <p:extLst>
      <p:ext uri="{BB962C8B-B14F-4D97-AF65-F5344CB8AC3E}">
        <p14:creationId xmlns:p14="http://schemas.microsoft.com/office/powerpoint/2010/main" val="71669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2956</TotalTime>
  <Words>2175</Words>
  <Application>Microsoft Office PowerPoint</Application>
  <PresentationFormat>Breedbeeld</PresentationFormat>
  <Paragraphs>286</Paragraphs>
  <Slides>36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36</vt:i4>
      </vt:variant>
    </vt:vector>
  </HeadingPairs>
  <TitlesOfParts>
    <vt:vector size="41" baseType="lpstr">
      <vt:lpstr>Arial</vt:lpstr>
      <vt:lpstr>Trebuchet MS</vt:lpstr>
      <vt:lpstr>Wingdings</vt:lpstr>
      <vt:lpstr>Wingdings 3</vt:lpstr>
      <vt:lpstr>Facet</vt:lpstr>
      <vt:lpstr>Havo 4 Lesbrief Vervoer</vt:lpstr>
      <vt:lpstr>Agenda voor de aankomende 3 lessen.</vt:lpstr>
      <vt:lpstr>Combineer de juiste uitleg bij het juiste begrip. Schrijf eerst op: nummer uitleg en daaraan gekoppeld juiste begrip.</vt:lpstr>
      <vt:lpstr>Maak les 12 oefenopgave 2</vt:lpstr>
      <vt:lpstr>Maak les 13 oefenopgave 3</vt:lpstr>
      <vt:lpstr>Maak les 13 oefenopgave 4a en 4b. </vt:lpstr>
      <vt:lpstr>Hoofdstuk 1 en 2.</vt:lpstr>
      <vt:lpstr>Hoofdstuk 1 en 2.</vt:lpstr>
      <vt:lpstr>Hoofdstuk 2: rekenen met omzet, kosten en winst.</vt:lpstr>
      <vt:lpstr>Constanten kosten (2 minuten zelfstandig)</vt:lpstr>
      <vt:lpstr>Constante kosten.</vt:lpstr>
      <vt:lpstr>variabele kosten.</vt:lpstr>
      <vt:lpstr>Totale kosten</vt:lpstr>
      <vt:lpstr>We beginnen een bedrijf. </vt:lpstr>
      <vt:lpstr>PowerPoint-presentatie</vt:lpstr>
      <vt:lpstr>PowerPoint-presentatie</vt:lpstr>
      <vt:lpstr>PowerPoint-presentatie</vt:lpstr>
      <vt:lpstr>PowerPoint-presentatie</vt:lpstr>
      <vt:lpstr>PowerPoint-presentatie</vt:lpstr>
      <vt:lpstr>Prijsbepalen.</vt:lpstr>
      <vt:lpstr>Wat zien we?</vt:lpstr>
      <vt:lpstr>Maar nu?</vt:lpstr>
      <vt:lpstr>PowerPoint-presentatie</vt:lpstr>
      <vt:lpstr>Wat hebben we gezien?</vt:lpstr>
      <vt:lpstr>Maximale winst.</vt:lpstr>
      <vt:lpstr>MO = MK = maximale winst.</vt:lpstr>
      <vt:lpstr>Om dus te bepalen wanneer je maximale winst hebt.</vt:lpstr>
      <vt:lpstr>MO = MK = maximale winst.</vt:lpstr>
      <vt:lpstr>Begrippen H3 </vt:lpstr>
      <vt:lpstr>Begrippen H3 </vt:lpstr>
      <vt:lpstr>3.1 er kan altijd iets misgaan.</vt:lpstr>
      <vt:lpstr>Hoe wordt de premie bepaald?</vt:lpstr>
      <vt:lpstr>Wie verzekeren zich?</vt:lpstr>
      <vt:lpstr>Hoe gaan we averechtse selectie tegen: hoe voorkomen we dat alleen slechte risico's zich verzekeren. </vt:lpstr>
      <vt:lpstr>Je neemt meer risico.</vt:lpstr>
      <vt:lpstr>Hoe ontstaat averechtse selectie en moreel wangedrag?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Havo 4 Lesbrief Vervoer</dc:title>
  <dc:creator>Bas Jacobs</dc:creator>
  <cp:lastModifiedBy>Jacobs, B (Bas)</cp:lastModifiedBy>
  <cp:revision>54</cp:revision>
  <dcterms:created xsi:type="dcterms:W3CDTF">2016-01-11T13:38:51Z</dcterms:created>
  <dcterms:modified xsi:type="dcterms:W3CDTF">2017-10-22T14:12:08Z</dcterms:modified>
</cp:coreProperties>
</file>